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embeddings/oleObject1.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embeddings/oleObject2.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134"/>
  </p:notesMasterIdLst>
  <p:sldIdLst>
    <p:sldId id="257" r:id="rId2"/>
    <p:sldId id="258" r:id="rId3"/>
    <p:sldId id="259" r:id="rId4"/>
    <p:sldId id="261" r:id="rId5"/>
    <p:sldId id="265" r:id="rId6"/>
    <p:sldId id="268" r:id="rId7"/>
    <p:sldId id="269" r:id="rId8"/>
    <p:sldId id="270" r:id="rId9"/>
    <p:sldId id="272" r:id="rId10"/>
    <p:sldId id="273" r:id="rId11"/>
    <p:sldId id="390" r:id="rId12"/>
    <p:sldId id="288" r:id="rId13"/>
    <p:sldId id="458" r:id="rId14"/>
    <p:sldId id="291" r:id="rId15"/>
    <p:sldId id="292" r:id="rId16"/>
    <p:sldId id="293" r:id="rId17"/>
    <p:sldId id="294" r:id="rId18"/>
    <p:sldId id="459" r:id="rId19"/>
    <p:sldId id="297" r:id="rId20"/>
    <p:sldId id="298" r:id="rId21"/>
    <p:sldId id="299" r:id="rId22"/>
    <p:sldId id="300" r:id="rId23"/>
    <p:sldId id="301" r:id="rId24"/>
    <p:sldId id="302" r:id="rId25"/>
    <p:sldId id="303" r:id="rId26"/>
    <p:sldId id="460" r:id="rId27"/>
    <p:sldId id="393" r:id="rId28"/>
    <p:sldId id="456" r:id="rId29"/>
    <p:sldId id="395" r:id="rId30"/>
    <p:sldId id="396" r:id="rId31"/>
    <p:sldId id="397" r:id="rId32"/>
    <p:sldId id="398" r:id="rId33"/>
    <p:sldId id="399" r:id="rId34"/>
    <p:sldId id="400" r:id="rId35"/>
    <p:sldId id="401" r:id="rId36"/>
    <p:sldId id="402" r:id="rId37"/>
    <p:sldId id="403" r:id="rId38"/>
    <p:sldId id="411" r:id="rId39"/>
    <p:sldId id="412" r:id="rId40"/>
    <p:sldId id="413" r:id="rId41"/>
    <p:sldId id="414" r:id="rId42"/>
    <p:sldId id="417" r:id="rId43"/>
    <p:sldId id="422" r:id="rId44"/>
    <p:sldId id="423" r:id="rId45"/>
    <p:sldId id="425" r:id="rId46"/>
    <p:sldId id="426" r:id="rId47"/>
    <p:sldId id="437" r:id="rId48"/>
    <p:sldId id="438" r:id="rId49"/>
    <p:sldId id="439" r:id="rId50"/>
    <p:sldId id="440" r:id="rId51"/>
    <p:sldId id="441" r:id="rId52"/>
    <p:sldId id="442" r:id="rId53"/>
    <p:sldId id="443" r:id="rId54"/>
    <p:sldId id="445" r:id="rId55"/>
    <p:sldId id="446" r:id="rId56"/>
    <p:sldId id="447" r:id="rId57"/>
    <p:sldId id="448" r:id="rId58"/>
    <p:sldId id="449" r:id="rId59"/>
    <p:sldId id="457" r:id="rId60"/>
    <p:sldId id="452" r:id="rId61"/>
    <p:sldId id="453" r:id="rId62"/>
    <p:sldId id="454" r:id="rId63"/>
    <p:sldId id="461" r:id="rId64"/>
    <p:sldId id="305" r:id="rId65"/>
    <p:sldId id="306" r:id="rId66"/>
    <p:sldId id="307" r:id="rId67"/>
    <p:sldId id="308" r:id="rId68"/>
    <p:sldId id="309" r:id="rId69"/>
    <p:sldId id="310" r:id="rId70"/>
    <p:sldId id="311" r:id="rId71"/>
    <p:sldId id="312" r:id="rId72"/>
    <p:sldId id="464"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33" r:id="rId88"/>
    <p:sldId id="334"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2" r:id="rId104"/>
    <p:sldId id="353" r:id="rId105"/>
    <p:sldId id="354" r:id="rId106"/>
    <p:sldId id="355" r:id="rId107"/>
    <p:sldId id="359"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462" r:id="rId128"/>
    <p:sldId id="385" r:id="rId129"/>
    <p:sldId id="386" r:id="rId130"/>
    <p:sldId id="387" r:id="rId131"/>
    <p:sldId id="388" r:id="rId132"/>
    <p:sldId id="463" r:id="rId133"/>
  </p:sldIdLst>
  <p:sldSz cx="9144000" cy="6858000" type="screen4x3"/>
  <p:notesSz cx="6858000" cy="9144000"/>
  <p:defaultTextStyle>
    <a:defPPr>
      <a:defRPr lang="en-US"/>
    </a:defPPr>
    <a:lvl1pPr marL="0" algn="l" defTabSz="457011" rtl="0" eaLnBrk="1" latinLnBrk="0" hangingPunct="1">
      <a:defRPr sz="1800" kern="1200">
        <a:solidFill>
          <a:schemeClr val="tx1"/>
        </a:solidFill>
        <a:latin typeface="+mn-lt"/>
        <a:ea typeface="+mn-ea"/>
        <a:cs typeface="+mn-cs"/>
      </a:defRPr>
    </a:lvl1pPr>
    <a:lvl2pPr marL="457011" algn="l" defTabSz="457011" rtl="0" eaLnBrk="1" latinLnBrk="0" hangingPunct="1">
      <a:defRPr sz="1800" kern="1200">
        <a:solidFill>
          <a:schemeClr val="tx1"/>
        </a:solidFill>
        <a:latin typeface="+mn-lt"/>
        <a:ea typeface="+mn-ea"/>
        <a:cs typeface="+mn-cs"/>
      </a:defRPr>
    </a:lvl2pPr>
    <a:lvl3pPr marL="914021" algn="l" defTabSz="457011" rtl="0" eaLnBrk="1" latinLnBrk="0" hangingPunct="1">
      <a:defRPr sz="1800" kern="1200">
        <a:solidFill>
          <a:schemeClr val="tx1"/>
        </a:solidFill>
        <a:latin typeface="+mn-lt"/>
        <a:ea typeface="+mn-ea"/>
        <a:cs typeface="+mn-cs"/>
      </a:defRPr>
    </a:lvl3pPr>
    <a:lvl4pPr marL="1371032" algn="l" defTabSz="457011" rtl="0" eaLnBrk="1" latinLnBrk="0" hangingPunct="1">
      <a:defRPr sz="1800" kern="1200">
        <a:solidFill>
          <a:schemeClr val="tx1"/>
        </a:solidFill>
        <a:latin typeface="+mn-lt"/>
        <a:ea typeface="+mn-ea"/>
        <a:cs typeface="+mn-cs"/>
      </a:defRPr>
    </a:lvl4pPr>
    <a:lvl5pPr marL="1828041" algn="l" defTabSz="457011" rtl="0" eaLnBrk="1" latinLnBrk="0" hangingPunct="1">
      <a:defRPr sz="1800" kern="1200">
        <a:solidFill>
          <a:schemeClr val="tx1"/>
        </a:solidFill>
        <a:latin typeface="+mn-lt"/>
        <a:ea typeface="+mn-ea"/>
        <a:cs typeface="+mn-cs"/>
      </a:defRPr>
    </a:lvl5pPr>
    <a:lvl6pPr marL="2285052" algn="l" defTabSz="457011" rtl="0" eaLnBrk="1" latinLnBrk="0" hangingPunct="1">
      <a:defRPr sz="1800" kern="1200">
        <a:solidFill>
          <a:schemeClr val="tx1"/>
        </a:solidFill>
        <a:latin typeface="+mn-lt"/>
        <a:ea typeface="+mn-ea"/>
        <a:cs typeface="+mn-cs"/>
      </a:defRPr>
    </a:lvl6pPr>
    <a:lvl7pPr marL="2742062" algn="l" defTabSz="457011" rtl="0" eaLnBrk="1" latinLnBrk="0" hangingPunct="1">
      <a:defRPr sz="1800" kern="1200">
        <a:solidFill>
          <a:schemeClr val="tx1"/>
        </a:solidFill>
        <a:latin typeface="+mn-lt"/>
        <a:ea typeface="+mn-ea"/>
        <a:cs typeface="+mn-cs"/>
      </a:defRPr>
    </a:lvl7pPr>
    <a:lvl8pPr marL="3199072" algn="l" defTabSz="457011" rtl="0" eaLnBrk="1" latinLnBrk="0" hangingPunct="1">
      <a:defRPr sz="1800" kern="1200">
        <a:solidFill>
          <a:schemeClr val="tx1"/>
        </a:solidFill>
        <a:latin typeface="+mn-lt"/>
        <a:ea typeface="+mn-ea"/>
        <a:cs typeface="+mn-cs"/>
      </a:defRPr>
    </a:lvl8pPr>
    <a:lvl9pPr marL="3656083" algn="l" defTabSz="457011"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6" d="100"/>
          <a:sy n="116" d="100"/>
        </p:scale>
        <p:origin x="-3008" y="-13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notesMaster" Target="notesMasters/notes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5760E-A4DD-8D47-BB14-7CE4B23A2C37}" type="datetimeFigureOut">
              <a:rPr lang="en-US" smtClean="0"/>
              <a:t>12/4/14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D93CBA-9CAD-414B-A911-5DEB83E7EBF0}" type="slidenum">
              <a:rPr lang="en-US" smtClean="0"/>
              <a:t>‹#›</a:t>
            </a:fld>
            <a:endParaRPr lang="en-US"/>
          </a:p>
        </p:txBody>
      </p:sp>
    </p:spTree>
    <p:extLst>
      <p:ext uri="{BB962C8B-B14F-4D97-AF65-F5344CB8AC3E}">
        <p14:creationId xmlns:p14="http://schemas.microsoft.com/office/powerpoint/2010/main" val="1493565561"/>
      </p:ext>
    </p:extLst>
  </p:cSld>
  <p:clrMap bg1="lt1" tx1="dk1" bg2="lt2" tx2="dk2" accent1="accent1" accent2="accent2" accent3="accent3" accent4="accent4" accent5="accent5" accent6="accent6" hlink="hlink" folHlink="folHlink"/>
  <p:notesStyle>
    <a:lvl1pPr marL="0" algn="l" defTabSz="457011" rtl="0" eaLnBrk="1" latinLnBrk="0" hangingPunct="1">
      <a:defRPr sz="1200" kern="1200">
        <a:solidFill>
          <a:schemeClr val="tx1"/>
        </a:solidFill>
        <a:latin typeface="+mn-lt"/>
        <a:ea typeface="+mn-ea"/>
        <a:cs typeface="+mn-cs"/>
      </a:defRPr>
    </a:lvl1pPr>
    <a:lvl2pPr marL="457011" algn="l" defTabSz="457011" rtl="0" eaLnBrk="1" latinLnBrk="0" hangingPunct="1">
      <a:defRPr sz="1200" kern="1200">
        <a:solidFill>
          <a:schemeClr val="tx1"/>
        </a:solidFill>
        <a:latin typeface="+mn-lt"/>
        <a:ea typeface="+mn-ea"/>
        <a:cs typeface="+mn-cs"/>
      </a:defRPr>
    </a:lvl2pPr>
    <a:lvl3pPr marL="914021" algn="l" defTabSz="457011" rtl="0" eaLnBrk="1" latinLnBrk="0" hangingPunct="1">
      <a:defRPr sz="1200" kern="1200">
        <a:solidFill>
          <a:schemeClr val="tx1"/>
        </a:solidFill>
        <a:latin typeface="+mn-lt"/>
        <a:ea typeface="+mn-ea"/>
        <a:cs typeface="+mn-cs"/>
      </a:defRPr>
    </a:lvl3pPr>
    <a:lvl4pPr marL="1371032" algn="l" defTabSz="457011" rtl="0" eaLnBrk="1" latinLnBrk="0" hangingPunct="1">
      <a:defRPr sz="1200" kern="1200">
        <a:solidFill>
          <a:schemeClr val="tx1"/>
        </a:solidFill>
        <a:latin typeface="+mn-lt"/>
        <a:ea typeface="+mn-ea"/>
        <a:cs typeface="+mn-cs"/>
      </a:defRPr>
    </a:lvl4pPr>
    <a:lvl5pPr marL="1828041" algn="l" defTabSz="457011" rtl="0" eaLnBrk="1" latinLnBrk="0" hangingPunct="1">
      <a:defRPr sz="1200" kern="1200">
        <a:solidFill>
          <a:schemeClr val="tx1"/>
        </a:solidFill>
        <a:latin typeface="+mn-lt"/>
        <a:ea typeface="+mn-ea"/>
        <a:cs typeface="+mn-cs"/>
      </a:defRPr>
    </a:lvl5pPr>
    <a:lvl6pPr marL="2285052" algn="l" defTabSz="457011" rtl="0" eaLnBrk="1" latinLnBrk="0" hangingPunct="1">
      <a:defRPr sz="1200" kern="1200">
        <a:solidFill>
          <a:schemeClr val="tx1"/>
        </a:solidFill>
        <a:latin typeface="+mn-lt"/>
        <a:ea typeface="+mn-ea"/>
        <a:cs typeface="+mn-cs"/>
      </a:defRPr>
    </a:lvl6pPr>
    <a:lvl7pPr marL="2742062" algn="l" defTabSz="457011" rtl="0" eaLnBrk="1" latinLnBrk="0" hangingPunct="1">
      <a:defRPr sz="1200" kern="1200">
        <a:solidFill>
          <a:schemeClr val="tx1"/>
        </a:solidFill>
        <a:latin typeface="+mn-lt"/>
        <a:ea typeface="+mn-ea"/>
        <a:cs typeface="+mn-cs"/>
      </a:defRPr>
    </a:lvl7pPr>
    <a:lvl8pPr marL="3199072" algn="l" defTabSz="457011" rtl="0" eaLnBrk="1" latinLnBrk="0" hangingPunct="1">
      <a:defRPr sz="1200" kern="1200">
        <a:solidFill>
          <a:schemeClr val="tx1"/>
        </a:solidFill>
        <a:latin typeface="+mn-lt"/>
        <a:ea typeface="+mn-ea"/>
        <a:cs typeface="+mn-cs"/>
      </a:defRPr>
    </a:lvl8pPr>
    <a:lvl9pPr marL="3656083" algn="l" defTabSz="45701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384DCD54-C9E4-074E-B7DE-EBBA9281085A}" type="slidenum">
              <a:rPr lang="en-US" sz="1300">
                <a:solidFill>
                  <a:srgbClr val="000000"/>
                </a:solidFill>
                <a:latin typeface="Times New Roman" charset="0"/>
              </a:rPr>
              <a:pPr eaLnBrk="1"/>
              <a:t>1</a:t>
            </a:fld>
            <a:endParaRPr lang="en-US" sz="1300">
              <a:solidFill>
                <a:srgbClr val="000000"/>
              </a:solidFill>
              <a:latin typeface="Times New Roman" charset="0"/>
            </a:endParaRPr>
          </a:p>
        </p:txBody>
      </p:sp>
      <p:sp>
        <p:nvSpPr>
          <p:cNvPr id="16387" name="Text Box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16388" name="Text Box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ea typeface="ＭＳ Ｐゴシック" charset="0"/>
                <a:cs typeface="ＭＳ Ｐゴシック" charset="0"/>
              </a:rPr>
              <a:t>Hello my name is Dirk Colbry and today I will be giving you a brief overview of the computational resources and support that are available to faculty on campus.  The goal of iCER is to help the MSU research community utilize advanced computational hardware in their research.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The first one is boundary simulations…</a:t>
            </a:r>
          </a:p>
        </p:txBody>
      </p:sp>
      <p:sp>
        <p:nvSpPr>
          <p:cNvPr id="2662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6CD9CC2B-B080-DD46-AA4A-E88CA1E242BF}" type="slidenum">
              <a:rPr lang="en-US" sz="1300">
                <a:solidFill>
                  <a:srgbClr val="000000"/>
                </a:solidFill>
                <a:latin typeface="Times New Roman" charset="0"/>
                <a:cs typeface="DejaVu Sans" charset="0"/>
              </a:rPr>
              <a:pPr eaLnBrk="1"/>
              <a:t>15</a:t>
            </a:fld>
            <a:endParaRPr lang="en-US" sz="1300">
              <a:solidFill>
                <a:srgbClr val="000000"/>
              </a:solidFill>
              <a:latin typeface="Times New Roman" charset="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867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6018" eaLnBrk="0">
              <a:tabLst>
                <a:tab pos="646779" algn="l"/>
                <a:tab pos="1296406" algn="l"/>
                <a:tab pos="1946034" algn="l"/>
                <a:tab pos="2595662" algn="l"/>
              </a:tabLst>
              <a:defRPr sz="2200">
                <a:solidFill>
                  <a:schemeClr val="tx1"/>
                </a:solidFill>
                <a:latin typeface="Arial" charset="0"/>
                <a:ea typeface="ＭＳ Ｐゴシック" charset="0"/>
                <a:cs typeface="ＭＳ Ｐゴシック" charset="0"/>
              </a:defRPr>
            </a:lvl1pPr>
            <a:lvl2pPr marL="666723" indent="-256432" defTabSz="406018" eaLnBrk="0">
              <a:tabLst>
                <a:tab pos="646779" algn="l"/>
                <a:tab pos="1296406" algn="l"/>
                <a:tab pos="1946034" algn="l"/>
                <a:tab pos="2595662" algn="l"/>
              </a:tabLst>
              <a:defRPr sz="2200">
                <a:solidFill>
                  <a:schemeClr val="tx1"/>
                </a:solidFill>
                <a:latin typeface="Arial" charset="0"/>
                <a:ea typeface="ＭＳ Ｐゴシック" charset="0"/>
              </a:defRPr>
            </a:lvl2pPr>
            <a:lvl3pPr marL="1025728"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3pPr>
            <a:lvl4pPr marL="1436019"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4pPr>
            <a:lvl5pPr marL="1846311"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5pPr>
            <a:lvl6pPr marL="2256602"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6pPr>
            <a:lvl7pPr marL="2666893"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7pPr>
            <a:lvl8pPr marL="3077185"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8pPr>
            <a:lvl9pPr marL="3487476"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9pPr>
          </a:lstStyle>
          <a:p>
            <a:pPr eaLnBrk="1"/>
            <a:fld id="{14BC7380-4114-9E49-BB6C-07C540B5CEA9}" type="slidenum">
              <a:rPr lang="en-US" sz="1300">
                <a:solidFill>
                  <a:srgbClr val="000000"/>
                </a:solidFill>
                <a:latin typeface="Times New Roman" charset="0"/>
                <a:cs typeface="DejaVu Sans" charset="0"/>
              </a:rPr>
              <a:pPr eaLnBrk="1"/>
              <a:t>16</a:t>
            </a:fld>
            <a:endParaRPr lang="en-US" sz="1300">
              <a:solidFill>
                <a:srgbClr val="000000"/>
              </a:solidFill>
              <a:latin typeface="Times New Roman"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072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6018" eaLnBrk="0">
              <a:tabLst>
                <a:tab pos="646779" algn="l"/>
                <a:tab pos="1296406" algn="l"/>
                <a:tab pos="1946034" algn="l"/>
                <a:tab pos="2595662" algn="l"/>
              </a:tabLst>
              <a:defRPr sz="2200">
                <a:solidFill>
                  <a:schemeClr val="tx1"/>
                </a:solidFill>
                <a:latin typeface="Arial" charset="0"/>
                <a:ea typeface="ＭＳ Ｐゴシック" charset="0"/>
                <a:cs typeface="ＭＳ Ｐゴシック" charset="0"/>
              </a:defRPr>
            </a:lvl1pPr>
            <a:lvl2pPr marL="666723" indent="-256432" defTabSz="406018" eaLnBrk="0">
              <a:tabLst>
                <a:tab pos="646779" algn="l"/>
                <a:tab pos="1296406" algn="l"/>
                <a:tab pos="1946034" algn="l"/>
                <a:tab pos="2595662" algn="l"/>
              </a:tabLst>
              <a:defRPr sz="2200">
                <a:solidFill>
                  <a:schemeClr val="tx1"/>
                </a:solidFill>
                <a:latin typeface="Arial" charset="0"/>
                <a:ea typeface="ＭＳ Ｐゴシック" charset="0"/>
              </a:defRPr>
            </a:lvl2pPr>
            <a:lvl3pPr marL="1025728"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3pPr>
            <a:lvl4pPr marL="1436019"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4pPr>
            <a:lvl5pPr marL="1846311" indent="-205146" defTabSz="406018" eaLnBrk="0">
              <a:tabLst>
                <a:tab pos="646779" algn="l"/>
                <a:tab pos="1296406" algn="l"/>
                <a:tab pos="1946034" algn="l"/>
                <a:tab pos="2595662" algn="l"/>
              </a:tabLst>
              <a:defRPr sz="2200">
                <a:solidFill>
                  <a:schemeClr val="tx1"/>
                </a:solidFill>
                <a:latin typeface="Arial" charset="0"/>
                <a:ea typeface="ＭＳ Ｐゴシック" charset="0"/>
              </a:defRPr>
            </a:lvl5pPr>
            <a:lvl6pPr marL="2256602"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6pPr>
            <a:lvl7pPr marL="2666893"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7pPr>
            <a:lvl8pPr marL="3077185"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8pPr>
            <a:lvl9pPr marL="3487476" indent="-205146" defTabSz="406018" eaLnBrk="0" fontAlgn="base" hangingPunct="0">
              <a:lnSpc>
                <a:spcPct val="93000"/>
              </a:lnSpc>
              <a:spcBef>
                <a:spcPct val="0"/>
              </a:spcBef>
              <a:spcAft>
                <a:spcPct val="0"/>
              </a:spcAft>
              <a:buClr>
                <a:srgbClr val="000000"/>
              </a:buClr>
              <a:buSzPct val="100000"/>
              <a:buFont typeface="Times New Roman" charset="0"/>
              <a:tabLst>
                <a:tab pos="646779" algn="l"/>
                <a:tab pos="1296406" algn="l"/>
                <a:tab pos="1946034" algn="l"/>
                <a:tab pos="2595662" algn="l"/>
              </a:tabLst>
              <a:defRPr sz="2200">
                <a:solidFill>
                  <a:schemeClr val="tx1"/>
                </a:solidFill>
                <a:latin typeface="Arial" charset="0"/>
                <a:ea typeface="ＭＳ Ｐゴシック" charset="0"/>
              </a:defRPr>
            </a:lvl9pPr>
          </a:lstStyle>
          <a:p>
            <a:pPr eaLnBrk="1"/>
            <a:fld id="{AD57C830-22CC-654D-9B0D-A545BC3D9C76}" type="slidenum">
              <a:rPr lang="en-US" sz="1300">
                <a:solidFill>
                  <a:srgbClr val="000000"/>
                </a:solidFill>
                <a:latin typeface="Times New Roman" charset="0"/>
                <a:cs typeface="DejaVu Sans" charset="0"/>
              </a:rPr>
              <a:pPr eaLnBrk="1"/>
              <a:t>17</a:t>
            </a:fld>
            <a:endParaRPr lang="en-US" sz="1300">
              <a:solidFill>
                <a:srgbClr val="000000"/>
              </a:solidFill>
              <a:latin typeface="Times New Roman"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E97F899-1FB0-1E45-A85F-AD6BBF22E4E7}" type="slidenum">
              <a:rPr lang="en-US" sz="1300">
                <a:solidFill>
                  <a:srgbClr val="000000"/>
                </a:solidFill>
                <a:latin typeface="Times New Roman" charset="0"/>
                <a:cs typeface="DejaVu Sans" charset="0"/>
              </a:rPr>
              <a:pPr eaLnBrk="1"/>
              <a:t>19</a:t>
            </a:fld>
            <a:endParaRPr lang="en-US" sz="1300">
              <a:solidFill>
                <a:srgbClr val="000000"/>
              </a:solidFill>
              <a:latin typeface="Times New Roman" charset="0"/>
              <a:cs typeface="DejaVu Sans" charset="0"/>
            </a:endParaRPr>
          </a:p>
        </p:txBody>
      </p:sp>
      <p:sp>
        <p:nvSpPr>
          <p:cNvPr id="62465"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a:xfrm>
            <a:off x="686361" y="4343978"/>
            <a:ext cx="5485279" cy="41145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08825">
              <a:defRPr/>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82290E1-742B-3D41-A746-505E5BBB6A93}" type="slidenum">
              <a:rPr lang="en-US" sz="1300">
                <a:solidFill>
                  <a:srgbClr val="000000"/>
                </a:solidFill>
                <a:latin typeface="Times New Roman" charset="0"/>
                <a:cs typeface="DejaVu Sans" charset="0"/>
              </a:rPr>
              <a:pPr eaLnBrk="1"/>
              <a:t>21</a:t>
            </a:fld>
            <a:endParaRPr lang="en-US" sz="1300">
              <a:solidFill>
                <a:srgbClr val="000000"/>
              </a:solidFill>
              <a:latin typeface="Times New Roman" charset="0"/>
              <a:cs typeface="DejaVu Sans" charset="0"/>
            </a:endParaRPr>
          </a:p>
        </p:txBody>
      </p:sp>
      <p:sp>
        <p:nvSpPr>
          <p:cNvPr id="64513"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686361" y="4343978"/>
            <a:ext cx="5485279" cy="41145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08825">
              <a:defRPr/>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3AF37E7B-84C8-DC41-95C9-2E16CAC9243D}" type="slidenum">
              <a:rPr lang="en-US" sz="1300">
                <a:solidFill>
                  <a:srgbClr val="000000"/>
                </a:solidFill>
                <a:latin typeface="Times New Roman" charset="0"/>
                <a:cs typeface="DejaVu Sans" charset="0"/>
              </a:rPr>
              <a:pPr eaLnBrk="1"/>
              <a:t>24</a:t>
            </a:fld>
            <a:endParaRPr lang="en-US" sz="1300">
              <a:solidFill>
                <a:srgbClr val="000000"/>
              </a:solidFill>
              <a:latin typeface="Times New Roman" charset="0"/>
              <a:cs typeface="DejaVu Sans" charset="0"/>
            </a:endParaRPr>
          </a:p>
        </p:txBody>
      </p:sp>
      <p:sp>
        <p:nvSpPr>
          <p:cNvPr id="68609"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686361" y="4343978"/>
            <a:ext cx="5485279" cy="41145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08825">
              <a:defRPr/>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p:sp>
      <p:sp>
        <p:nvSpPr>
          <p:cNvPr id="532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5325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F2865EE5-103F-3A4C-BD0E-BD22FCB69B11}" type="slidenum">
              <a:rPr lang="en-US" sz="1300">
                <a:solidFill>
                  <a:srgbClr val="000000"/>
                </a:solidFill>
                <a:latin typeface="Times New Roman" charset="0"/>
                <a:cs typeface="DejaVu Sans" charset="0"/>
              </a:rPr>
              <a:pPr eaLnBrk="1"/>
              <a:t>25</a:t>
            </a:fld>
            <a:endParaRPr lang="en-US" sz="1300">
              <a:solidFill>
                <a:srgbClr val="000000"/>
              </a:solidFill>
              <a:latin typeface="Times New Roman" charset="0"/>
              <a:cs typeface="DejaVu San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12924D9-9D7B-CD46-8784-D16D7E381311}" type="slidenum">
              <a:rPr lang="en-US" sz="1300">
                <a:solidFill>
                  <a:srgbClr val="000000"/>
                </a:solidFill>
                <a:latin typeface="Times New Roman" charset="0"/>
                <a:cs typeface="DejaVu Sans" charset="0"/>
              </a:rPr>
              <a:pPr eaLnBrk="1"/>
              <a:t>27</a:t>
            </a:fld>
            <a:endParaRPr lang="en-US" sz="1300">
              <a:solidFill>
                <a:srgbClr val="000000"/>
              </a:solidFill>
              <a:latin typeface="Times New Roman" charset="0"/>
              <a:cs typeface="DejaVu Sans" charset="0"/>
            </a:endParaRPr>
          </a:p>
        </p:txBody>
      </p:sp>
      <p:sp>
        <p:nvSpPr>
          <p:cNvPr id="31747"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31748"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Each user on the system starts with a 50gb account.  If there is a need, users can request additional home directory space of up to 1 terabyte for free.  Users also have shared access to a very large, very fast parallel scratch space. </a:t>
            </a:r>
          </a:p>
        </p:txBody>
      </p:sp>
      <p:sp>
        <p:nvSpPr>
          <p:cNvPr id="2662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8867"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0C57201-B5AE-3C46-8F9F-09A428ABDB28}" type="slidenum">
              <a:rPr lang="en-US" sz="1300">
                <a:solidFill>
                  <a:srgbClr val="000000"/>
                </a:solidFill>
                <a:latin typeface="Times New Roman" charset="0"/>
              </a:rPr>
              <a:pPr eaLnBrk="1"/>
              <a:t>28</a:t>
            </a:fld>
            <a:endParaRPr lang="en-US" sz="1300">
              <a:solidFill>
                <a:srgbClr val="000000"/>
              </a:solidFill>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031DA7B7-7B57-254A-A3C9-9F841AC96D57}" type="slidenum">
              <a:rPr lang="en-US" sz="1300">
                <a:solidFill>
                  <a:srgbClr val="000000"/>
                </a:solidFill>
                <a:latin typeface="Times New Roman" charset="0"/>
                <a:cs typeface="DejaVu Sans" charset="0"/>
              </a:rPr>
              <a:pPr eaLnBrk="1"/>
              <a:t>29</a:t>
            </a:fld>
            <a:endParaRPr lang="en-US" sz="1300">
              <a:solidFill>
                <a:srgbClr val="000000"/>
              </a:solidFill>
              <a:latin typeface="Times New Roman" charset="0"/>
              <a:cs typeface="DejaVu Sans" charset="0"/>
            </a:endParaRPr>
          </a:p>
        </p:txBody>
      </p:sp>
      <p:sp>
        <p:nvSpPr>
          <p:cNvPr id="3584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856453F-7167-FF44-954A-9DAE156EAE8E}" type="slidenum">
              <a:rPr lang="en-US" sz="1300">
                <a:solidFill>
                  <a:srgbClr val="000000"/>
                </a:solidFill>
                <a:latin typeface="Times New Roman" charset="0"/>
                <a:cs typeface="DejaVu Sans" charset="0"/>
              </a:rPr>
              <a:pPr eaLnBrk="1"/>
              <a:t>36</a:t>
            </a:fld>
            <a:endParaRPr lang="en-US" sz="1300">
              <a:solidFill>
                <a:srgbClr val="000000"/>
              </a:solidFill>
              <a:latin typeface="Times New Roman" charset="0"/>
              <a:cs typeface="DejaVu Sans" charset="0"/>
            </a:endParaRPr>
          </a:p>
        </p:txBody>
      </p:sp>
      <p:sp>
        <p:nvSpPr>
          <p:cNvPr id="44035"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44036" name="Text Box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401AECE-64A3-9A4C-A9C3-F05421D46212}" type="slidenum">
              <a:rPr lang="en-US" sz="1300">
                <a:solidFill>
                  <a:srgbClr val="000000"/>
                </a:solidFill>
                <a:latin typeface="Times New Roman" charset="0"/>
                <a:cs typeface="DejaVu Sans" charset="0"/>
              </a:rPr>
              <a:pPr eaLnBrk="1"/>
              <a:t>38</a:t>
            </a:fld>
            <a:endParaRPr lang="en-US" sz="1300">
              <a:solidFill>
                <a:srgbClr val="000000"/>
              </a:solidFill>
              <a:latin typeface="Times New Roman" charset="0"/>
              <a:cs typeface="DejaVu Sans" charset="0"/>
            </a:endParaRPr>
          </a:p>
        </p:txBody>
      </p:sp>
      <p:sp>
        <p:nvSpPr>
          <p:cNvPr id="55299"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E06BE0B-F755-014A-A88B-AA85932D7B42}" type="slidenum">
              <a:rPr lang="en-US" sz="1300">
                <a:solidFill>
                  <a:srgbClr val="000000"/>
                </a:solidFill>
                <a:latin typeface="Times New Roman" charset="0"/>
                <a:cs typeface="DejaVu Sans" charset="0"/>
              </a:rPr>
              <a:pPr eaLnBrk="1"/>
              <a:t>41</a:t>
            </a:fld>
            <a:endParaRPr lang="en-US" sz="1300">
              <a:solidFill>
                <a:srgbClr val="000000"/>
              </a:solidFill>
              <a:latin typeface="Times New Roman" charset="0"/>
              <a:cs typeface="DejaVu Sans" charset="0"/>
            </a:endParaRPr>
          </a:p>
        </p:txBody>
      </p:sp>
      <p:sp>
        <p:nvSpPr>
          <p:cNvPr id="59395"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59396"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EE5BA70-7C3D-2147-B0DE-DF1082CBBB61}" type="slidenum">
              <a:rPr lang="en-US" sz="1300">
                <a:solidFill>
                  <a:srgbClr val="000000"/>
                </a:solidFill>
                <a:latin typeface="Times New Roman" charset="0"/>
                <a:cs typeface="DejaVu Sans" charset="0"/>
              </a:rPr>
              <a:pPr eaLnBrk="1"/>
              <a:t>43</a:t>
            </a:fld>
            <a:endParaRPr lang="en-US" sz="1300">
              <a:solidFill>
                <a:srgbClr val="000000"/>
              </a:solidFill>
              <a:latin typeface="Times New Roman" charset="0"/>
              <a:cs typeface="DejaVu Sans" charset="0"/>
            </a:endParaRPr>
          </a:p>
        </p:txBody>
      </p:sp>
      <p:sp>
        <p:nvSpPr>
          <p:cNvPr id="68611"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68612"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4063AA4-F742-264E-9F0B-82C7AED0B1D8}" type="slidenum">
              <a:rPr lang="en-US" sz="1300">
                <a:solidFill>
                  <a:srgbClr val="000000"/>
                </a:solidFill>
                <a:latin typeface="Times New Roman" charset="0"/>
                <a:cs typeface="DejaVu Sans" charset="0"/>
              </a:rPr>
              <a:pPr eaLnBrk="1"/>
              <a:t>44</a:t>
            </a:fld>
            <a:endParaRPr lang="en-US" sz="1300">
              <a:solidFill>
                <a:srgbClr val="000000"/>
              </a:solidFill>
              <a:latin typeface="Times New Roman" charset="0"/>
              <a:cs typeface="DejaVu Sans" charset="0"/>
            </a:endParaRPr>
          </a:p>
        </p:txBody>
      </p:sp>
      <p:sp>
        <p:nvSpPr>
          <p:cNvPr id="70659"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70660" name="Text Box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3B7E4DFD-E525-534F-B155-B4BEFE5D054B}" type="slidenum">
              <a:rPr lang="en-US" sz="1300">
                <a:solidFill>
                  <a:srgbClr val="000000"/>
                </a:solidFill>
                <a:latin typeface="Times New Roman" charset="0"/>
                <a:cs typeface="DejaVu Sans" charset="0"/>
              </a:rPr>
              <a:pPr eaLnBrk="1"/>
              <a:t>47</a:t>
            </a:fld>
            <a:endParaRPr lang="en-US" sz="1300">
              <a:solidFill>
                <a:srgbClr val="000000"/>
              </a:solidFill>
              <a:latin typeface="Times New Roman" charset="0"/>
              <a:cs typeface="DejaVu Sans" charset="0"/>
            </a:endParaRPr>
          </a:p>
        </p:txBody>
      </p:sp>
      <p:sp>
        <p:nvSpPr>
          <p:cNvPr id="86019"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86020"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130C50A-1A3F-3548-8892-7D99E8532E83}" type="slidenum">
              <a:rPr lang="en-US" sz="1300">
                <a:solidFill>
                  <a:srgbClr val="000000"/>
                </a:solidFill>
                <a:latin typeface="Times New Roman" charset="0"/>
                <a:cs typeface="DejaVu Sans" charset="0"/>
              </a:rPr>
              <a:pPr eaLnBrk="1"/>
              <a:t>48</a:t>
            </a:fld>
            <a:endParaRPr lang="en-US" sz="1300">
              <a:solidFill>
                <a:srgbClr val="000000"/>
              </a:solidFill>
              <a:latin typeface="Times New Roman" charset="0"/>
              <a:cs typeface="DejaVu Sans" charset="0"/>
            </a:endParaRPr>
          </a:p>
        </p:txBody>
      </p:sp>
      <p:sp>
        <p:nvSpPr>
          <p:cNvPr id="88067"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88068" name="Text Box 2"/>
          <p:cNvSpPr>
            <a:spLocks noGrp="1" noChangeArrowheads="1"/>
          </p:cNvSpPr>
          <p:nvPr>
            <p:ph type="body" idx="1"/>
          </p:nvPr>
        </p:nvSpPr>
        <p:spPr>
          <a:xfrm>
            <a:off x="686360" y="4342535"/>
            <a:ext cx="5486681" cy="41145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p:sp>
      <p:sp>
        <p:nvSpPr>
          <p:cNvPr id="901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9011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2BC13D4-52B4-414A-BC07-5E0375FC1323}" type="slidenum">
              <a:rPr lang="en-US" sz="1300">
                <a:solidFill>
                  <a:srgbClr val="000000"/>
                </a:solidFill>
                <a:latin typeface="Times New Roman" charset="0"/>
                <a:cs typeface="DejaVu Sans" charset="0"/>
              </a:rPr>
              <a:pPr eaLnBrk="1"/>
              <a:t>49</a:t>
            </a:fld>
            <a:endParaRPr lang="en-US" sz="1300">
              <a:solidFill>
                <a:srgbClr val="000000"/>
              </a:solidFill>
              <a:latin typeface="Times New Roman"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a:t>
            </a:r>
            <a:r>
              <a:rPr lang="en-US" baseline="0" dirty="0" smtClean="0"/>
              <a:t> a Computer Scientist working in the Institute for Cyber Enabled research which is located at Michigan State University.  ICER’s goal is to help promote researchers by providing researchers to support computation as part of their research.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p:sp>
      <p:sp>
        <p:nvSpPr>
          <p:cNvPr id="921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The most common schedulers such as Torque, use a submission script to tell the batch system what resources are needed and how to run.  </a:t>
            </a:r>
          </a:p>
        </p:txBody>
      </p:sp>
      <p:sp>
        <p:nvSpPr>
          <p:cNvPr id="9216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AB019AC-7C7E-8448-B6A7-B96A5F9EEF19}" type="slidenum">
              <a:rPr lang="en-US" sz="1300">
                <a:solidFill>
                  <a:srgbClr val="000000"/>
                </a:solidFill>
                <a:latin typeface="Times New Roman" charset="0"/>
                <a:cs typeface="DejaVu Sans" charset="0"/>
              </a:rPr>
              <a:pPr eaLnBrk="1"/>
              <a:t>50</a:t>
            </a:fld>
            <a:endParaRPr lang="en-US" sz="1300">
              <a:solidFill>
                <a:srgbClr val="000000"/>
              </a:solidFill>
              <a:latin typeface="Times New Roman" charset="0"/>
              <a:cs typeface="DejaVu San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p:sp>
      <p:sp>
        <p:nvSpPr>
          <p:cNvPr id="952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9523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EDC677F4-2689-3941-ACE4-9718281AC480}" type="slidenum">
              <a:rPr lang="en-US" sz="1300">
                <a:solidFill>
                  <a:srgbClr val="000000"/>
                </a:solidFill>
                <a:latin typeface="Times New Roman" charset="0"/>
                <a:cs typeface="DejaVu Sans" charset="0"/>
              </a:rPr>
              <a:pPr eaLnBrk="1"/>
              <a:t>52</a:t>
            </a:fld>
            <a:endParaRPr lang="en-US" sz="1300">
              <a:solidFill>
                <a:srgbClr val="000000"/>
              </a:solidFill>
              <a:latin typeface="Times New Roman" charset="0"/>
              <a:cs typeface="DejaVu San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A0B2E50-BEA5-D946-8327-58CA2F4D3699}" type="slidenum">
              <a:rPr lang="en-US" sz="1300">
                <a:solidFill>
                  <a:srgbClr val="000000"/>
                </a:solidFill>
                <a:latin typeface="Times New Roman" charset="0"/>
                <a:cs typeface="DejaVu Sans" charset="0"/>
              </a:rPr>
              <a:pPr eaLnBrk="1"/>
              <a:t>53</a:t>
            </a:fld>
            <a:endParaRPr lang="en-US" sz="1300">
              <a:solidFill>
                <a:srgbClr val="000000"/>
              </a:solidFill>
              <a:latin typeface="Times New Roman" charset="0"/>
              <a:cs typeface="DejaVu Sans" charset="0"/>
            </a:endParaRPr>
          </a:p>
        </p:txBody>
      </p:sp>
      <p:sp>
        <p:nvSpPr>
          <p:cNvPr id="97283"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97284"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p:sp>
      <p:sp>
        <p:nvSpPr>
          <p:cNvPr id="1013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One thing to remember…  Throwing more resources at a problem may make the run time faster.  However, it will also make the job harder to schedule and therefore make it sit in the queue longer.  </a:t>
            </a:r>
          </a:p>
        </p:txBody>
      </p:sp>
      <p:sp>
        <p:nvSpPr>
          <p:cNvPr id="10137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62A7E904-EC65-864B-938B-A78081D504B9}" type="slidenum">
              <a:rPr lang="en-US" sz="1300">
                <a:solidFill>
                  <a:srgbClr val="000000"/>
                </a:solidFill>
                <a:latin typeface="Times New Roman" charset="0"/>
                <a:cs typeface="DejaVu Sans" charset="0"/>
              </a:rPr>
              <a:pPr eaLnBrk="1"/>
              <a:t>55</a:t>
            </a:fld>
            <a:endParaRPr lang="en-US" sz="1300">
              <a:solidFill>
                <a:srgbClr val="000000"/>
              </a:solidFill>
              <a:latin typeface="Times New Roman" charset="0"/>
              <a:cs typeface="DejaVu San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EEB27857-D30E-6C48-AD21-DE95FDA94483}" type="slidenum">
              <a:rPr lang="en-US" sz="1300">
                <a:solidFill>
                  <a:srgbClr val="000000"/>
                </a:solidFill>
                <a:latin typeface="Times New Roman" charset="0"/>
                <a:ea typeface="MS PGothic" charset="0"/>
                <a:cs typeface="MS PGothic" charset="0"/>
              </a:rPr>
              <a:pPr eaLnBrk="1"/>
              <a:t>59</a:t>
            </a:fld>
            <a:endParaRPr lang="en-US" sz="1300">
              <a:solidFill>
                <a:srgbClr val="000000"/>
              </a:solidFill>
              <a:latin typeface="Times New Roman" charset="0"/>
              <a:ea typeface="MS PGothic" charset="0"/>
              <a:cs typeface="MS PGothic" charset="0"/>
            </a:endParaRPr>
          </a:p>
        </p:txBody>
      </p:sp>
      <p:sp>
        <p:nvSpPr>
          <p:cNvPr id="181251" name="Text Box 1"/>
          <p:cNvSpPr>
            <a:spLocks noGrp="1" noRot="1" noChangeAspect="1" noChangeArrowheads="1" noTextEdit="1"/>
          </p:cNvSpPr>
          <p:nvPr>
            <p:ph type="sldImg"/>
          </p:nvPr>
        </p:nvSpPr>
        <p:spPr>
          <a:xfrm>
            <a:off x="1143000" y="693738"/>
            <a:ext cx="4572000" cy="3429000"/>
          </a:xfrm>
          <a:solidFill>
            <a:srgbClr val="FFFFFF"/>
          </a:solidFill>
          <a:ln>
            <a:solidFill>
              <a:srgbClr val="000000"/>
            </a:solidFill>
            <a:miter lim="800000"/>
            <a:headEnd/>
            <a:tailEnd/>
          </a:ln>
        </p:spPr>
      </p:sp>
      <p:sp>
        <p:nvSpPr>
          <p:cNvPr id="181252"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dirty="0">
              <a:ea typeface="MS PGothic" charset="0"/>
              <a:cs typeface="MS PGothic" charset="0"/>
            </a:endParaRPr>
          </a:p>
        </p:txBody>
      </p:sp>
    </p:spTree>
    <p:extLst>
      <p:ext uri="{BB962C8B-B14F-4D97-AF65-F5344CB8AC3E}">
        <p14:creationId xmlns:p14="http://schemas.microsoft.com/office/powerpoint/2010/main" val="426110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B88510C-1ACC-514C-8D72-DC39FE918DE5}" type="slidenum">
              <a:rPr lang="en-US" sz="1300">
                <a:solidFill>
                  <a:srgbClr val="000000"/>
                </a:solidFill>
                <a:latin typeface="Times New Roman" charset="0"/>
                <a:cs typeface="DejaVu Sans" charset="0"/>
              </a:rPr>
              <a:pPr eaLnBrk="1"/>
              <a:t>62</a:t>
            </a:fld>
            <a:endParaRPr lang="en-US" sz="1300">
              <a:solidFill>
                <a:srgbClr val="000000"/>
              </a:solidFill>
              <a:latin typeface="Times New Roman" charset="0"/>
              <a:cs typeface="DejaVu Sans" charset="0"/>
            </a:endParaRPr>
          </a:p>
        </p:txBody>
      </p:sp>
      <p:sp>
        <p:nvSpPr>
          <p:cNvPr id="111619" name="Text Box 1"/>
          <p:cNvSpPr>
            <a:spLocks noGrp="1" noRot="1" noChangeAspect="1" noChangeArrowheads="1"/>
          </p:cNvSpPr>
          <p:nvPr>
            <p:ph type="sldImg"/>
          </p:nvPr>
        </p:nvSpPr>
        <p:spPr>
          <a:xfrm>
            <a:off x="1143000" y="693738"/>
            <a:ext cx="4572000" cy="3429000"/>
          </a:xfrm>
          <a:solidFill>
            <a:srgbClr val="FFFFFF"/>
          </a:solidFill>
          <a:ln>
            <a:solidFill>
              <a:srgbClr val="000000"/>
            </a:solidFill>
            <a:miter lim="800000"/>
            <a:headEnd/>
            <a:tailEnd/>
          </a:ln>
        </p:spPr>
      </p:sp>
      <p:sp>
        <p:nvSpPr>
          <p:cNvPr id="111620" name="Text Box 2"/>
          <p:cNvSpPr>
            <a:spLocks noGrp="1" noChangeArrowheads="1"/>
          </p:cNvSpPr>
          <p:nvPr>
            <p:ph type="body" idx="1"/>
          </p:nvPr>
        </p:nvSpPr>
        <p:spPr>
          <a:xfrm>
            <a:off x="686360" y="4342535"/>
            <a:ext cx="5486681" cy="4032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63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80000"/>
              </a:lnSpc>
            </a:pPr>
            <a:r>
              <a:rPr lang="en-US" sz="1000">
                <a:ea typeface="ＭＳ Ｐゴシック" charset="0"/>
                <a:cs typeface="ＭＳ Ｐゴシック" charset="0"/>
              </a:rPr>
              <a:t>Lets say your computation is CPU bound and is too slow. How do you make it go faster?  </a:t>
            </a:r>
          </a:p>
          <a:p>
            <a:pPr>
              <a:lnSpc>
                <a:spcPct val="80000"/>
              </a:lnSpc>
            </a:pPr>
            <a:endParaRPr lang="en-US" sz="1000">
              <a:ea typeface="ＭＳ Ｐゴシック" charset="0"/>
              <a:cs typeface="ＭＳ Ｐゴシック" charset="0"/>
            </a:endParaRPr>
          </a:p>
          <a:p>
            <a:pPr>
              <a:lnSpc>
                <a:spcPct val="80000"/>
              </a:lnSpc>
            </a:pPr>
            <a:r>
              <a:rPr lang="en-US" sz="1000">
                <a:ea typeface="ＭＳ Ｐゴシック" charset="0"/>
                <a:cs typeface="ＭＳ Ｐゴシック" charset="0"/>
              </a:rPr>
              <a:t>So I was walking down campus at night and I saw a friend of mine next to a street light, looking for his keys in the grass.  Being the friend that I am, I stopped and helped him look.  We where there probably 20 minutes and still could not find the keys.  I finally asked him how he dropped them and he said they fell out of his paints while he was riding his bike over there and he pointed about twenty feet down the sidewalk.     I then asked him why we where looking for the keys here and he said, “the light is better over here”.</a:t>
            </a:r>
          </a:p>
          <a:p>
            <a:pPr>
              <a:lnSpc>
                <a:spcPct val="80000"/>
              </a:lnSpc>
            </a:pPr>
            <a:endParaRPr lang="en-US" sz="1000">
              <a:ea typeface="ＭＳ Ｐゴシック" charset="0"/>
              <a:cs typeface="ＭＳ Ｐゴシック" charset="0"/>
            </a:endParaRPr>
          </a:p>
          <a:p>
            <a:pPr>
              <a:lnSpc>
                <a:spcPct val="80000"/>
              </a:lnSpc>
            </a:pPr>
            <a:r>
              <a:rPr lang="en-US" sz="1000">
                <a:ea typeface="ＭＳ Ｐゴシック" charset="0"/>
                <a:cs typeface="ＭＳ Ｐゴシック" charset="0"/>
              </a:rPr>
              <a:t>-- Wait for laugh -- </a:t>
            </a:r>
            <a:r>
              <a:rPr lang="en-US" sz="1000">
                <a:ea typeface="ＭＳ Ｐゴシック" charset="0"/>
                <a:cs typeface="ＭＳ Ｐゴシック" charset="0"/>
                <a:sym typeface="Wingdings" charset="0"/>
              </a:rPr>
              <a:t></a:t>
            </a:r>
          </a:p>
          <a:p>
            <a:pPr>
              <a:lnSpc>
                <a:spcPct val="80000"/>
              </a:lnSpc>
            </a:pPr>
            <a:endParaRPr lang="en-US" sz="1000">
              <a:ea typeface="ＭＳ Ｐゴシック" charset="0"/>
              <a:cs typeface="ＭＳ Ｐゴシック" charset="0"/>
              <a:sym typeface="Wingdings" charset="0"/>
            </a:endParaRPr>
          </a:p>
          <a:p>
            <a:pPr>
              <a:lnSpc>
                <a:spcPct val="80000"/>
              </a:lnSpc>
            </a:pPr>
            <a:r>
              <a:rPr lang="en-US" sz="1000">
                <a:ea typeface="ＭＳ Ｐゴシック" charset="0"/>
                <a:cs typeface="ＭＳ Ｐゴシック" charset="0"/>
              </a:rPr>
              <a:t>I have worked with a lot of programmers trying to optimize their code.  I sometime ask,  “why are you trying to optimize this portion of code”  and the answer is because they know how to optimize that portion of the code and do not know how to optimize the bottle neck.  If your program takes three days to run it really doesn’t matter much if it takes 10 minutes to load your data if you only do it once.  You should spend your time focusing on the part of the code that you do 100,000 times and takes 10 seconds each time</a:t>
            </a:r>
          </a:p>
          <a:p>
            <a:pPr>
              <a:lnSpc>
                <a:spcPct val="80000"/>
              </a:lnSpc>
            </a:pPr>
            <a:endParaRPr lang="en-US" sz="1000">
              <a:ea typeface="ＭＳ Ｐゴシック" charset="0"/>
              <a:cs typeface="ＭＳ Ｐゴシック" charset="0"/>
            </a:endParaRPr>
          </a:p>
          <a:p>
            <a:pPr>
              <a:lnSpc>
                <a:spcPct val="80000"/>
              </a:lnSpc>
            </a:pPr>
            <a:r>
              <a:rPr lang="en-US" sz="1000">
                <a:ea typeface="ＭＳ Ｐゴシック" charset="0"/>
                <a:cs typeface="ＭＳ Ｐゴシック" charset="0"/>
              </a:rPr>
              <a:t>A profiler can be used to determine how long each part of your program takes and where your bottle necks are.  </a:t>
            </a:r>
          </a:p>
          <a:p>
            <a:pPr>
              <a:lnSpc>
                <a:spcPct val="80000"/>
              </a:lnSpc>
            </a:pPr>
            <a:endParaRPr lang="en-US" sz="1000">
              <a:ea typeface="ＭＳ Ｐゴシック" charset="0"/>
              <a:cs typeface="ＭＳ Ｐゴシック" charset="0"/>
            </a:endParaRPr>
          </a:p>
          <a:p>
            <a:pPr>
              <a:lnSpc>
                <a:spcPct val="80000"/>
              </a:lnSpc>
            </a:pPr>
            <a:r>
              <a:rPr lang="en-US" sz="1000">
                <a:ea typeface="ＭＳ Ｐゴシック" charset="0"/>
                <a:cs typeface="ＭＳ Ｐゴシック" charset="0"/>
              </a:rPr>
              <a:t>Once you know where your bottle necks are, the next step is to optimize your algorithm (if you can).  There is always a tradeoff for how much you can optimize the algorithm the time it takes to do the optimization.</a:t>
            </a:r>
          </a:p>
          <a:p>
            <a:pPr>
              <a:lnSpc>
                <a:spcPct val="80000"/>
              </a:lnSpc>
            </a:pPr>
            <a:endParaRPr lang="en-US" sz="1000">
              <a:ea typeface="ＭＳ Ｐゴシック" charset="0"/>
              <a:cs typeface="ＭＳ Ｐゴシック" charset="0"/>
            </a:endParaRPr>
          </a:p>
          <a:p>
            <a:pPr>
              <a:lnSpc>
                <a:spcPct val="80000"/>
              </a:lnSpc>
            </a:pPr>
            <a:r>
              <a:rPr lang="en-US" sz="1000">
                <a:ea typeface="ＭＳ Ｐゴシック" charset="0"/>
                <a:cs typeface="ＭＳ Ｐゴシック" charset="0"/>
              </a:rPr>
              <a:t>Finally when you are finished with the algorithm the next goal is typically to throw hardware at the problem.  You want to divide the computation out so that it will run across many cpus at the same time.  </a:t>
            </a:r>
          </a:p>
        </p:txBody>
      </p:sp>
      <p:sp>
        <p:nvSpPr>
          <p:cNvPr id="7065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29266F68-A281-E64D-A75A-2E145E838A91}" type="slidenum">
              <a:rPr lang="en-US" sz="1300">
                <a:solidFill>
                  <a:srgbClr val="000000"/>
                </a:solidFill>
                <a:latin typeface="Times New Roman" charset="0"/>
                <a:cs typeface="DejaVu Sans" charset="0"/>
              </a:rPr>
              <a:pPr eaLnBrk="1"/>
              <a:t>65</a:t>
            </a:fld>
            <a:endParaRPr lang="en-US" sz="1300">
              <a:solidFill>
                <a:srgbClr val="000000"/>
              </a:solidFill>
              <a:latin typeface="Times New Roman" charset="0"/>
              <a:cs typeface="DejaVu Sans"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Typically we think of programs in a linear way.  Data is input, some computation is done and then you get the results and publish a paper.  However, in many cases scientists need to be able to take advantage of advanced computing hardware in order to get their research done in a reasonable amount of time.</a:t>
            </a:r>
          </a:p>
        </p:txBody>
      </p:sp>
      <p:sp>
        <p:nvSpPr>
          <p:cNvPr id="7270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6018" eaLnBrk="0">
              <a:tabLst>
                <a:tab pos="648204" algn="l"/>
                <a:tab pos="1297832" algn="l"/>
                <a:tab pos="1947459" algn="l"/>
                <a:tab pos="2597087" algn="l"/>
              </a:tabLst>
              <a:defRPr sz="2200">
                <a:solidFill>
                  <a:schemeClr val="tx1"/>
                </a:solidFill>
                <a:latin typeface="Arial" charset="0"/>
                <a:ea typeface="ＭＳ Ｐゴシック" charset="0"/>
                <a:cs typeface="ＭＳ Ｐゴシック" charset="0"/>
              </a:defRPr>
            </a:lvl1pPr>
            <a:lvl2pPr marL="666723" indent="-256432" defTabSz="406018" eaLnBrk="0">
              <a:tabLst>
                <a:tab pos="648204" algn="l"/>
                <a:tab pos="1297832" algn="l"/>
                <a:tab pos="1947459" algn="l"/>
                <a:tab pos="2597087" algn="l"/>
              </a:tabLst>
              <a:defRPr sz="2200">
                <a:solidFill>
                  <a:schemeClr val="tx1"/>
                </a:solidFill>
                <a:latin typeface="Arial" charset="0"/>
                <a:ea typeface="ＭＳ Ｐゴシック" charset="0"/>
              </a:defRPr>
            </a:lvl2pPr>
            <a:lvl3pPr marL="1025728"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3pPr>
            <a:lvl4pPr marL="1436019"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4pPr>
            <a:lvl5pPr marL="1846311"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5pPr>
            <a:lvl6pPr marL="2256602"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6pPr>
            <a:lvl7pPr marL="2666893"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7pPr>
            <a:lvl8pPr marL="3077185"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8pPr>
            <a:lvl9pPr marL="3487476"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9pPr>
          </a:lstStyle>
          <a:p>
            <a:pPr eaLnBrk="1"/>
            <a:fld id="{B6191A70-CECE-A74A-A274-2DD0EB71DEE0}" type="slidenum">
              <a:rPr lang="en-US" sz="1300">
                <a:solidFill>
                  <a:srgbClr val="000000"/>
                </a:solidFill>
                <a:latin typeface="Times New Roman" charset="0"/>
                <a:cs typeface="DejaVu Sans" charset="0"/>
              </a:rPr>
              <a:pPr eaLnBrk="1"/>
              <a:t>66</a:t>
            </a:fld>
            <a:endParaRPr lang="en-US" sz="1300">
              <a:solidFill>
                <a:srgbClr val="000000"/>
              </a:solidFill>
              <a:latin typeface="Times New Roman" charset="0"/>
              <a:cs typeface="DejaVu San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747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8204" algn="l"/>
                <a:tab pos="1297832" algn="l"/>
                <a:tab pos="1947459" algn="l"/>
                <a:tab pos="2597087"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8204" algn="l"/>
                <a:tab pos="1297832" algn="l"/>
                <a:tab pos="1947459" algn="l"/>
                <a:tab pos="2597087" algn="l"/>
              </a:tabLst>
              <a:defRPr sz="2200">
                <a:solidFill>
                  <a:schemeClr val="tx1"/>
                </a:solidFill>
                <a:latin typeface="Arial" charset="0"/>
                <a:ea typeface="ＭＳ Ｐゴシック" charset="0"/>
              </a:defRPr>
            </a:lvl2pPr>
            <a:lvl3pPr marL="1025728"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3pPr>
            <a:lvl4pPr marL="1436019"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4pPr>
            <a:lvl5pPr marL="1846311"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9pPr>
          </a:lstStyle>
          <a:p>
            <a:pPr eaLnBrk="1"/>
            <a:fld id="{3F73A795-ACF9-264A-9DBD-0DDF908FEAAB}" type="slidenum">
              <a:rPr lang="en-US" sz="1300">
                <a:solidFill>
                  <a:srgbClr val="000000"/>
                </a:solidFill>
                <a:latin typeface="Times New Roman" charset="0"/>
                <a:cs typeface="DejaVu Sans" charset="0"/>
              </a:rPr>
              <a:pPr eaLnBrk="1"/>
              <a:t>67</a:t>
            </a:fld>
            <a:endParaRPr lang="en-US" sz="1300">
              <a:solidFill>
                <a:srgbClr val="000000"/>
              </a:solidFill>
              <a:latin typeface="Times New Roman" charset="0"/>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reasons I am here, is that Central Michigan and Michigan State have established a partnership. CMU purchased 24 nodes in our most resent cluster acquisition.  The nodes are housed in the High </a:t>
            </a:r>
            <a:r>
              <a:rPr lang="en-US" baseline="0" dirty="0" err="1" smtClean="0"/>
              <a:t>Performace</a:t>
            </a:r>
            <a:r>
              <a:rPr lang="en-US" baseline="0" dirty="0" smtClean="0"/>
              <a:t> Computing Center at MSU.  </a:t>
            </a:r>
          </a:p>
          <a:p>
            <a:endParaRPr lang="en-US" baseline="0" dirty="0" smtClean="0"/>
          </a:p>
          <a:p>
            <a:r>
              <a:rPr lang="en-US" baseline="0" dirty="0" smtClean="0"/>
              <a:t>The agreement is that CMU get special access to their own nodes but will also have access to all of the other HPCC resources available to MSU.  I will talk more about this partnership later in my talk.</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4</a:t>
            </a:fld>
            <a:endParaRPr lang="en-US"/>
          </a:p>
        </p:txBody>
      </p:sp>
    </p:spTree>
    <p:extLst>
      <p:ext uri="{BB962C8B-B14F-4D97-AF65-F5344CB8AC3E}">
        <p14:creationId xmlns:p14="http://schemas.microsoft.com/office/powerpoint/2010/main" val="428759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7680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043988E5-7172-9B40-909F-937DFD75611E}" type="slidenum">
              <a:rPr lang="en-US" sz="1300">
                <a:solidFill>
                  <a:srgbClr val="000000"/>
                </a:solidFill>
                <a:latin typeface="Times New Roman" charset="0"/>
                <a:cs typeface="DejaVu Sans" charset="0"/>
              </a:rPr>
              <a:pPr eaLnBrk="1"/>
              <a:t>68</a:t>
            </a:fld>
            <a:endParaRPr lang="en-US" sz="1300">
              <a:solidFill>
                <a:srgbClr val="000000"/>
              </a:solidFill>
              <a:latin typeface="Times New Roman" charset="0"/>
              <a:cs typeface="DejaVu Sans"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7885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2AA605F-68FC-DB41-A2C5-2E8E7551D508}" type="slidenum">
              <a:rPr lang="en-US" sz="1300">
                <a:solidFill>
                  <a:srgbClr val="000000"/>
                </a:solidFill>
                <a:latin typeface="Times New Roman" charset="0"/>
                <a:cs typeface="DejaVu Sans" charset="0"/>
              </a:rPr>
              <a:pPr eaLnBrk="1"/>
              <a:t>69</a:t>
            </a:fld>
            <a:endParaRPr lang="en-US" sz="1300">
              <a:solidFill>
                <a:srgbClr val="000000"/>
              </a:solidFill>
              <a:latin typeface="Times New Roman" charset="0"/>
              <a:cs typeface="DejaVu San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4063A8F-5282-5A49-8FAB-5C86BEE3F8A7}" type="slidenum">
              <a:rPr lang="en-US" sz="1300">
                <a:solidFill>
                  <a:srgbClr val="000000"/>
                </a:solidFill>
                <a:latin typeface="Times New Roman" charset="0"/>
                <a:cs typeface="DejaVu Sans" charset="0"/>
              </a:rPr>
              <a:pPr eaLnBrk="1"/>
              <a:t>70</a:t>
            </a:fld>
            <a:endParaRPr lang="en-US" sz="1300">
              <a:solidFill>
                <a:srgbClr val="000000"/>
              </a:solidFill>
              <a:latin typeface="Times New Roman" charset="0"/>
              <a:cs typeface="DejaVu Sans" charset="0"/>
            </a:endParaRPr>
          </a:p>
        </p:txBody>
      </p:sp>
      <p:sp>
        <p:nvSpPr>
          <p:cNvPr id="59393" name="Text Box 1"/>
          <p:cNvSpPr txBox="1">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9394" name="Text Box 2"/>
          <p:cNvSpPr txBox="1">
            <a:spLocks noGrp="1" noChangeArrowheads="1"/>
          </p:cNvSpPr>
          <p:nvPr>
            <p:ph type="body" idx="1"/>
          </p:nvPr>
        </p:nvSpPr>
        <p:spPr>
          <a:xfrm>
            <a:off x="686361" y="4343978"/>
            <a:ext cx="5485279" cy="4114512"/>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408825">
              <a:defRPr/>
            </a:pP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8294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060EC148-04DE-7D4E-95F6-FD66526FCD51}" type="slidenum">
              <a:rPr lang="en-US" sz="1300">
                <a:solidFill>
                  <a:srgbClr val="000000"/>
                </a:solidFill>
                <a:latin typeface="Times New Roman" charset="0"/>
                <a:cs typeface="DejaVu Sans" charset="0"/>
              </a:rPr>
              <a:pPr eaLnBrk="1"/>
              <a:t>71</a:t>
            </a:fld>
            <a:endParaRPr lang="en-US" sz="1300">
              <a:solidFill>
                <a:srgbClr val="000000"/>
              </a:solidFill>
              <a:latin typeface="Times New Roman" charset="0"/>
              <a:cs typeface="DejaVu Sans"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747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8204" algn="l"/>
                <a:tab pos="1297832" algn="l"/>
                <a:tab pos="1947459" algn="l"/>
                <a:tab pos="2597087"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8204" algn="l"/>
                <a:tab pos="1297832" algn="l"/>
                <a:tab pos="1947459" algn="l"/>
                <a:tab pos="2597087" algn="l"/>
              </a:tabLst>
              <a:defRPr sz="2200">
                <a:solidFill>
                  <a:schemeClr val="tx1"/>
                </a:solidFill>
                <a:latin typeface="Arial" charset="0"/>
                <a:ea typeface="ＭＳ Ｐゴシック" charset="0"/>
              </a:defRPr>
            </a:lvl2pPr>
            <a:lvl3pPr marL="1025728"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3pPr>
            <a:lvl4pPr marL="1436019"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4pPr>
            <a:lvl5pPr marL="1846311" indent="-205146" defTabSz="407442" eaLnBrk="0">
              <a:tabLst>
                <a:tab pos="648204" algn="l"/>
                <a:tab pos="1297832" algn="l"/>
                <a:tab pos="1947459" algn="l"/>
                <a:tab pos="2597087"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9pPr>
          </a:lstStyle>
          <a:p>
            <a:pPr eaLnBrk="1"/>
            <a:fld id="{3F73A795-ACF9-264A-9DBD-0DDF908FEAAB}" type="slidenum">
              <a:rPr lang="en-US" sz="1300">
                <a:solidFill>
                  <a:srgbClr val="000000"/>
                </a:solidFill>
                <a:latin typeface="Times New Roman" charset="0"/>
                <a:cs typeface="DejaVu Sans" charset="0"/>
              </a:rPr>
              <a:pPr eaLnBrk="1"/>
              <a:t>72</a:t>
            </a:fld>
            <a:endParaRPr lang="en-US" sz="1300">
              <a:solidFill>
                <a:srgbClr val="000000"/>
              </a:solidFill>
              <a:latin typeface="Times New Roman" charset="0"/>
              <a:cs typeface="DejaVu Sans"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8704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23E25FB-8478-D348-AE52-36D5D608529B}" type="slidenum">
              <a:rPr lang="en-US" sz="1300">
                <a:solidFill>
                  <a:srgbClr val="000000"/>
                </a:solidFill>
                <a:latin typeface="Times New Roman" charset="0"/>
                <a:cs typeface="DejaVu Sans" charset="0"/>
              </a:rPr>
              <a:pPr eaLnBrk="1"/>
              <a:t>73</a:t>
            </a:fld>
            <a:endParaRPr lang="en-US" sz="1300">
              <a:solidFill>
                <a:srgbClr val="000000"/>
              </a:solidFill>
              <a:latin typeface="Times New Roman" charset="0"/>
              <a:cs typeface="DejaVu Sans"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ea typeface="ＭＳ Ｐゴシック" charset="0"/>
                <a:cs typeface="ＭＳ Ｐゴシック" charset="0"/>
              </a:rPr>
              <a:t>Lets look at a specific example from my research.  Face recognition.  Researchers look for algorithms that can identify who is the same and who is different.  </a:t>
            </a:r>
          </a:p>
        </p:txBody>
      </p:sp>
      <p:sp>
        <p:nvSpPr>
          <p:cNvPr id="8909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hangingPunct="1"/>
            <a:fld id="{09BEDB22-F148-5243-9EB1-010002005C47}" type="slidenum">
              <a:rPr lang="en-US" sz="1200">
                <a:latin typeface="Times New Roman" charset="0"/>
                <a:cs typeface="DejaVu Sans" charset="0"/>
              </a:rPr>
              <a:pPr eaLnBrk="1" hangingPunct="1"/>
              <a:t>74</a:t>
            </a:fld>
            <a:endParaRPr lang="en-US" sz="1200">
              <a:latin typeface="Times New Roman" charset="0"/>
              <a:cs typeface="DejaVu Sans"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455879">
              <a:spcBef>
                <a:spcPct val="0"/>
              </a:spcBef>
            </a:pPr>
            <a:r>
              <a:rPr lang="en-US">
                <a:ea typeface="ＭＳ Ｐゴシック" charset="0"/>
                <a:cs typeface="ＭＳ Ｐゴシック" charset="0"/>
              </a:rPr>
              <a:t>To test these algorithms a large database is created and then matching scores are used to compare the different people in the database to see how well the proposed algorithm discriminates the data.  Lets consider an example of a 3D face algorithm I worked on for my research</a:t>
            </a:r>
          </a:p>
          <a:p>
            <a:pPr defTabSz="455879"/>
            <a:endParaRPr lang="en-US">
              <a:ea typeface="ＭＳ Ｐゴシック" charset="0"/>
              <a:cs typeface="ＭＳ Ｐゴシック" charset="0"/>
            </a:endParaRPr>
          </a:p>
        </p:txBody>
      </p:sp>
      <p:sp>
        <p:nvSpPr>
          <p:cNvPr id="9113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20ED3C01-8F73-F343-B896-22352A000B56}" type="slidenum">
              <a:rPr lang="en-US" sz="1300">
                <a:solidFill>
                  <a:srgbClr val="000000"/>
                </a:solidFill>
                <a:latin typeface="Times New Roman" charset="0"/>
                <a:cs typeface="DejaVu Sans" charset="0"/>
              </a:rPr>
              <a:pPr eaLnBrk="1"/>
              <a:t>75</a:t>
            </a:fld>
            <a:endParaRPr lang="en-US" sz="1300">
              <a:solidFill>
                <a:srgbClr val="000000"/>
              </a:solidFill>
              <a:latin typeface="Times New Roman" charset="0"/>
              <a:cs typeface="DejaVu Sans"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hangingPunct="1"/>
            <a:fld id="{2E039578-A329-9C44-8223-2E2FD932BBC1}" type="slidenum">
              <a:rPr lang="en-US" sz="1200">
                <a:latin typeface="Times New Roman" charset="0"/>
                <a:cs typeface="DejaVu Sans" charset="0"/>
              </a:rPr>
              <a:pPr eaLnBrk="1" hangingPunct="1"/>
              <a:t>76</a:t>
            </a:fld>
            <a:endParaRPr lang="en-US" sz="1200">
              <a:latin typeface="Times New Roman" charset="0"/>
              <a:cs typeface="DejaVu Sans" charset="0"/>
            </a:endParaRPr>
          </a:p>
        </p:txBody>
      </p:sp>
      <p:sp>
        <p:nvSpPr>
          <p:cNvPr id="93186" name="Rectangle 2"/>
          <p:cNvSpPr>
            <a:spLocks noGrp="1" noRot="1" noChangeAspect="1" noChangeArrowheads="1" noTextEdit="1"/>
          </p:cNvSpPr>
          <p:nvPr>
            <p:ph type="sldImg"/>
          </p:nvPr>
        </p:nvSpPr>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When we calculate a matching score for every face compared to every other face we get an image similar to the one shown here.  </a:t>
            </a:r>
          </a:p>
          <a:p>
            <a:r>
              <a:rPr lang="en-US">
                <a:ea typeface="ＭＳ Ｐゴシック" charset="0"/>
                <a:cs typeface="ＭＳ Ｐゴシック" charset="0"/>
              </a:rPr>
              <a:t>In this image the scans where sorted based on subjects so the Matching scores near the diagonal represent true accepts while the other scores represent imposter scores.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hangingPunct="1"/>
            <a:fld id="{E2B88B5E-DCA6-D54D-81ED-2E2DF13F434A}" type="slidenum">
              <a:rPr lang="en-US" sz="1200">
                <a:latin typeface="Times New Roman" charset="0"/>
                <a:cs typeface="DejaVu Sans" charset="0"/>
              </a:rPr>
              <a:pPr eaLnBrk="1" hangingPunct="1"/>
              <a:t>77</a:t>
            </a:fld>
            <a:endParaRPr lang="en-US" sz="1200">
              <a:latin typeface="Times New Roman" charset="0"/>
              <a:cs typeface="DejaVu Sans" charset="0"/>
            </a:endParaRPr>
          </a:p>
        </p:txBody>
      </p:sp>
      <p:sp>
        <p:nvSpPr>
          <p:cNvPr id="95234" name="Rectangle 2"/>
          <p:cNvSpPr>
            <a:spLocks noGrp="1" noRot="1" noChangeAspect="1" noChangeArrowheads="1" noTextEdit="1"/>
          </p:cNvSpPr>
          <p:nvPr>
            <p:ph type="sldImg"/>
          </p:nvPr>
        </p:nvSpPr>
        <p:spPr>
          <a:solidFill>
            <a:srgbClr val="FFFFFF"/>
          </a:solidFill>
        </p:spPr>
      </p:sp>
      <p:sp>
        <p:nvSpPr>
          <p:cNvPr id="95235" name="Rectangle 3"/>
          <p:cNvSpPr>
            <a:spLocks noGrp="1" noChangeArrowheads="1"/>
          </p:cNvSpPr>
          <p:nvPr>
            <p:ph type="body" idx="1"/>
          </p:nvPr>
        </p:nvSpPr>
        <p:spPr>
          <a:solidFill>
            <a:srgbClr val="FFFFFF"/>
          </a:solidFill>
          <a:ln>
            <a:solidFill>
              <a:srgbClr val="000000"/>
            </a:solidFill>
          </a:ln>
        </p:spPr>
        <p:txBody>
          <a:bodyPr/>
          <a:lstStyle/>
          <a:p>
            <a:r>
              <a:rPr lang="en-US">
                <a:ea typeface="ＭＳ Ｐゴシック" charset="0"/>
                <a:cs typeface="ＭＳ Ｐゴシック" charset="0"/>
              </a:rPr>
              <a:t>Just loading the data takes time because the 3D data is stored as ASCII files.  As a preprocessing step, we load each file and then save it as our own binary file format.  Our binary format only takes up to 2 seconds to load.</a:t>
            </a:r>
          </a:p>
          <a:p>
            <a:endParaRPr lang="en-US">
              <a:ea typeface="ＭＳ Ｐゴシック" charset="0"/>
              <a:cs typeface="ＭＳ Ｐゴシック" charset="0"/>
            </a:endParaRPr>
          </a:p>
          <a:p>
            <a:r>
              <a:rPr lang="en-US">
                <a:ea typeface="ＭＳ Ｐゴシック" charset="0"/>
                <a:cs typeface="ＭＳ Ｐゴシック" charset="0"/>
              </a:rPr>
              <a:t>We estimate that the loading and comparison of each pair of scans takes about five seconds on computers in a lab.  If we compare all 943 scans to each other then the algorithm would take over one hundred days to complete. </a:t>
            </a:r>
          </a:p>
          <a:p>
            <a:endParaRPr lang="en-US">
              <a:ea typeface="ＭＳ Ｐゴシック" charset="0"/>
              <a:cs typeface="ＭＳ Ｐゴシック" charset="0"/>
            </a:endParaRPr>
          </a:p>
          <a:p>
            <a:r>
              <a:rPr lang="en-US">
                <a:ea typeface="ＭＳ Ｐゴシック" charset="0"/>
                <a:cs typeface="ＭＳ Ｐゴシック" charset="0"/>
              </a:rPr>
              <a:t>However, it is not really necessary to compare all 943 scans to each other.  We can easily eliminate the diagonal because any scan compared to itself will always have a matching score of 0mm.  However, eliminating these 943 comparisons do not help us out much.</a:t>
            </a:r>
          </a:p>
          <a:p>
            <a:endParaRPr lang="en-US">
              <a:ea typeface="ＭＳ Ｐゴシック" charset="0"/>
              <a:cs typeface="ＭＳ Ｐゴシック" charset="0"/>
            </a:endParaRPr>
          </a:p>
          <a:p>
            <a:r>
              <a:rPr lang="en-US">
                <a:ea typeface="ＭＳ Ｐゴシック" charset="0"/>
                <a:cs typeface="ＭＳ Ｐゴシック" charset="0"/>
              </a:rPr>
              <a:t>One nice thing about our alignment algorithm is that we designed it to be symmetrical,  I.e. if you compare scan A to scan B you will get the same matching score as if you compared scan B to scan A.  This means we only have to do half of the full similarity matrix and just copy the values to the other half.  </a:t>
            </a:r>
          </a:p>
          <a:p>
            <a:endParaRPr lang="en-US">
              <a:ea typeface="ＭＳ Ｐゴシック" charset="0"/>
              <a:cs typeface="ＭＳ Ｐゴシック" charset="0"/>
            </a:endParaRPr>
          </a:p>
          <a:p>
            <a:r>
              <a:rPr lang="en-US">
                <a:ea typeface="ＭＳ Ｐゴシック" charset="0"/>
                <a:cs typeface="ＭＳ Ｐゴシック" charset="0"/>
              </a:rPr>
              <a:t>Now we have a significant improvement and we are down to about 50 days of processing time.  </a:t>
            </a:r>
          </a:p>
          <a:p>
            <a:endParaRPr lang="en-US">
              <a:ea typeface="ＭＳ Ｐゴシック" charset="0"/>
              <a:cs typeface="ＭＳ Ｐゴシック" charset="0"/>
            </a:endParaRPr>
          </a:p>
          <a:p>
            <a:r>
              <a:rPr lang="en-US">
                <a:ea typeface="ＭＳ Ｐゴシック" charset="0"/>
                <a:cs typeface="ＭＳ Ｐゴシック" charset="0"/>
              </a:rPr>
              <a:t>I also realized that we do not have to load each pair of scans for every comparison.  Instead, we can load a model scan for a row and keep it in memory as we compare it to the other scans.  This eliminates about 2 seconds of scanning time for almost all of the matches.  </a:t>
            </a:r>
          </a:p>
          <a:p>
            <a:endParaRPr lang="en-US">
              <a:ea typeface="ＭＳ Ｐゴシック" charset="0"/>
              <a:cs typeface="ＭＳ Ｐゴシック" charset="0"/>
            </a:endParaRPr>
          </a:p>
          <a:p>
            <a:r>
              <a:rPr lang="en-US">
                <a:ea typeface="ＭＳ Ｐゴシック" charset="0"/>
                <a:cs typeface="ＭＳ Ｐゴシック" charset="0"/>
              </a:rPr>
              <a:t>By doing the rows as groups, we only have to process this matrix for 31 days.  </a:t>
            </a:r>
          </a:p>
          <a:p>
            <a:endParaRPr lang="en-US">
              <a:ea typeface="ＭＳ Ｐゴシック" charset="0"/>
              <a:cs typeface="ＭＳ Ｐゴシック" charset="0"/>
            </a:endParaRPr>
          </a:p>
          <a:p>
            <a:r>
              <a:rPr lang="en-US">
                <a:ea typeface="ＭＳ Ｐゴシック" charset="0"/>
                <a:cs typeface="ＭＳ Ｐゴシック" charset="0"/>
              </a:rPr>
              <a:t>31 days is much better than 103 days.  However, I still didn</a:t>
            </a:r>
            <a:r>
              <a:rPr lang="ja-JP" altLang="en-US">
                <a:ea typeface="ＭＳ Ｐゴシック" charset="0"/>
                <a:cs typeface="ＭＳ Ｐゴシック" charset="0"/>
              </a:rPr>
              <a:t>’</a:t>
            </a:r>
            <a:r>
              <a:rPr lang="en-US" altLang="ja-JP">
                <a:ea typeface="ＭＳ Ｐゴシック" charset="0"/>
                <a:cs typeface="ＭＳ Ｐゴシック" charset="0"/>
              </a:rPr>
              <a:t>t want to spend this much time.  </a:t>
            </a:r>
          </a:p>
          <a:p>
            <a:endParaRPr lang="en-US">
              <a:ea typeface="ＭＳ Ｐゴシック" charset="0"/>
              <a:cs typeface="ＭＳ Ｐゴシック" charset="0"/>
            </a:endParaRPr>
          </a:p>
          <a:p>
            <a:r>
              <a:rPr lang="en-US">
                <a:ea typeface="ＭＳ Ｐゴシック" charset="0"/>
                <a:cs typeface="ＭＳ Ｐゴシック" charset="0"/>
              </a:rPr>
              <a:t>We also had another problem.  If the computer crashed while running the system, we did not have a mechanism to restart the system.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I like to define advanced computing hardware as anything more advanced than your single desktop computer. Sometimes labs buy special computing hardware or departments will provide hardware for all of their faculty. Most institutions also provide an High Performance Computing resource.  At MSU this research is called the HPCC and is a part of ICER.  </a:t>
            </a:r>
          </a:p>
          <a:p>
            <a:endParaRPr lang="en-US">
              <a:ea typeface="ＭＳ Ｐゴシック" charset="0"/>
              <a:cs typeface="ＭＳ Ｐゴシック" charset="0"/>
            </a:endParaRPr>
          </a:p>
          <a:p>
            <a:r>
              <a:rPr lang="en-US">
                <a:ea typeface="ＭＳ Ｐゴシック" charset="0"/>
                <a:cs typeface="ＭＳ Ｐゴシック" charset="0"/>
              </a:rPr>
              <a:t>For projects that need to scale beyond local resources there are also national resources available though many research institutions such as NSF and the DOE.</a:t>
            </a:r>
          </a:p>
          <a:p>
            <a:endParaRPr lang="en-US">
              <a:ea typeface="ＭＳ Ｐゴシック" charset="0"/>
              <a:cs typeface="ＭＳ Ｐゴシック" charset="0"/>
            </a:endParaRPr>
          </a:p>
          <a:p>
            <a:r>
              <a:rPr lang="en-US">
                <a:ea typeface="ＭＳ Ｐゴシック" charset="0"/>
                <a:cs typeface="ＭＳ Ｐゴシック" charset="0"/>
              </a:rPr>
              <a:t>Recently the commercial sector has also moved into the scientific computing picture by providing cloud style resources.  </a:t>
            </a:r>
          </a:p>
        </p:txBody>
      </p:sp>
      <p:sp>
        <p:nvSpPr>
          <p:cNvPr id="2150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0878FE92-E2BD-CA4A-B4AE-618786DA3211}" type="slidenum">
              <a:rPr lang="en-US" sz="1300">
                <a:solidFill>
                  <a:srgbClr val="000000"/>
                </a:solidFill>
                <a:latin typeface="Times New Roman" charset="0"/>
              </a:rPr>
              <a:pPr eaLnBrk="1"/>
              <a:t>6</a:t>
            </a:fld>
            <a:endParaRPr lang="en-US" sz="1300">
              <a:solidFill>
                <a:srgbClr val="000000"/>
              </a:solidFill>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hangingPunct="1"/>
            <a:fld id="{5CF52C07-35C0-094C-AC2D-123E8571C5CC}" type="slidenum">
              <a:rPr lang="en-US" sz="1200">
                <a:latin typeface="Times New Roman" charset="0"/>
                <a:cs typeface="DejaVu Sans" charset="0"/>
              </a:rPr>
              <a:pPr eaLnBrk="1" hangingPunct="1"/>
              <a:t>78</a:t>
            </a:fld>
            <a:endParaRPr lang="en-US" sz="1200">
              <a:latin typeface="Times New Roman" charset="0"/>
              <a:cs typeface="DejaVu Sans" charset="0"/>
            </a:endParaRPr>
          </a:p>
        </p:txBody>
      </p:sp>
      <p:sp>
        <p:nvSpPr>
          <p:cNvPr id="97282" name="Rectangle 2"/>
          <p:cNvSpPr>
            <a:spLocks noGrp="1" noRot="1" noChangeAspect="1" noChangeArrowheads="1" noTextEdit="1"/>
          </p:cNvSpPr>
          <p:nvPr>
            <p:ph type="sldImg"/>
          </p:nvPr>
        </p:nvSpPr>
        <p:spPr>
          <a:solidFill>
            <a:srgbClr val="FFFFFF"/>
          </a:solidFill>
        </p:spPr>
      </p:sp>
      <p:sp>
        <p:nvSpPr>
          <p:cNvPr id="97283" name="Rectangle 3"/>
          <p:cNvSpPr>
            <a:spLocks noGrp="1" noChangeArrowheads="1"/>
          </p:cNvSpPr>
          <p:nvPr>
            <p:ph type="body" idx="1"/>
          </p:nvPr>
        </p:nvSpPr>
        <p:spPr>
          <a:solidFill>
            <a:srgbClr val="FFFFFF"/>
          </a:solidFill>
          <a:ln>
            <a:solidFill>
              <a:srgbClr val="000000"/>
            </a:solidFill>
          </a:ln>
        </p:spPr>
        <p:txBody>
          <a:bodyPr/>
          <a:lstStyle/>
          <a:p>
            <a:r>
              <a:rPr lang="en-US">
                <a:ea typeface="ＭＳ Ｐゴシック" charset="0"/>
                <a:cs typeface="ＭＳ Ｐゴシック" charset="0"/>
              </a:rPr>
              <a:t>We ran this system on 32 computers in one of our computer labs</a:t>
            </a:r>
          </a:p>
          <a:p>
            <a:endParaRPr lang="en-US">
              <a:ea typeface="ＭＳ Ｐゴシック" charset="0"/>
              <a:cs typeface="ＭＳ Ｐゴシック" charset="0"/>
            </a:endParaRPr>
          </a:p>
          <a:p>
            <a:r>
              <a:rPr lang="en-US">
                <a:ea typeface="ＭＳ Ｐゴシック" charset="0"/>
                <a:cs typeface="ＭＳ Ｐゴシック" charset="0"/>
              </a:rPr>
              <a:t>This extra coding gave us a nice bonus in processing time.  In the end it only took us 2 and a half days to process the entire similarity matrix.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txBox="1">
            <a:spLocks noGrp="1" noChangeArrowheads="1"/>
          </p:cNvSpPr>
          <p:nvPr/>
        </p:nvSpPr>
        <p:spPr bwMode="auto">
          <a:xfrm>
            <a:off x="3885640" y="8686512"/>
            <a:ext cx="2972360" cy="45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nchor="b"/>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r" eaLnBrk="1" hangingPunct="1"/>
            <a:fld id="{68D0B731-C0D0-F443-BA76-6E299D5CA722}" type="slidenum">
              <a:rPr lang="en-US" sz="1200">
                <a:latin typeface="Times New Roman" charset="0"/>
              </a:rPr>
              <a:pPr algn="r" eaLnBrk="1" hangingPunct="1"/>
              <a:t>79</a:t>
            </a:fld>
            <a:endParaRPr lang="en-US" sz="1200">
              <a:latin typeface="Times New Roman" charset="0"/>
            </a:endParaRPr>
          </a:p>
        </p:txBody>
      </p:sp>
      <p:sp>
        <p:nvSpPr>
          <p:cNvPr id="99330" name="Rectangle 2"/>
          <p:cNvSpPr>
            <a:spLocks noGrp="1" noRot="1" noChangeAspect="1" noChangeArrowheads="1" noTextEdit="1"/>
          </p:cNvSpPr>
          <p:nvPr>
            <p:ph type="sldImg"/>
          </p:nvPr>
        </p:nvSpPr>
        <p:spPr>
          <a:solidFill>
            <a:srgbClr val="FFFFFF"/>
          </a:solidFill>
        </p:spPr>
      </p:sp>
      <p:sp>
        <p:nvSpPr>
          <p:cNvPr id="99331" name="Rectangle 3"/>
          <p:cNvSpPr>
            <a:spLocks noGrp="1" noChangeArrowheads="1"/>
          </p:cNvSpPr>
          <p:nvPr>
            <p:ph type="body" idx="1"/>
          </p:nvPr>
        </p:nvSpPr>
        <p:spPr>
          <a:solidFill>
            <a:srgbClr val="FFFFFF"/>
          </a:solidFill>
          <a:ln>
            <a:solidFill>
              <a:srgbClr val="000000"/>
            </a:solidFill>
          </a:ln>
        </p:spPr>
        <p:txBody>
          <a:bodyPr/>
          <a:lstStyle/>
          <a:p>
            <a:r>
              <a:rPr lang="en-US">
                <a:ea typeface="ＭＳ Ｐゴシック" charset="0"/>
                <a:cs typeface="ＭＳ Ｐゴシック" charset="0"/>
              </a:rPr>
              <a:t>Now consider the newest FRGC dataset that has 5000 scans.  On a single processor it would take 1.5 years. It would take 13 days on my 32 node ad-hoc cluster.  I did this experiment and got it to run at 1.5 days on our high performance computing cluster.</a:t>
            </a:r>
          </a:p>
          <a:p>
            <a:endParaRPr lang="en-US">
              <a:ea typeface="ＭＳ Ｐゴシック" charset="0"/>
              <a:cs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p:sp>
      <p:sp>
        <p:nvSpPr>
          <p:cNvPr id="1013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137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67B2B5B-455F-194B-B55E-2360BCECB38A}" type="slidenum">
              <a:rPr lang="en-US" sz="1300">
                <a:solidFill>
                  <a:srgbClr val="000000"/>
                </a:solidFill>
                <a:latin typeface="Times New Roman" charset="0"/>
                <a:cs typeface="DejaVu Sans" charset="0"/>
              </a:rPr>
              <a:pPr eaLnBrk="1"/>
              <a:t>80</a:t>
            </a:fld>
            <a:endParaRPr lang="en-US" sz="1300">
              <a:solidFill>
                <a:srgbClr val="000000"/>
              </a:solidFill>
              <a:latin typeface="Times New Roman" charset="0"/>
              <a:cs typeface="DejaVu Sans"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342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2D0899A7-ADD2-6C4B-B441-F8007A81EBC7}" type="slidenum">
              <a:rPr lang="en-US" sz="1300">
                <a:solidFill>
                  <a:srgbClr val="000000"/>
                </a:solidFill>
                <a:latin typeface="Times New Roman" charset="0"/>
                <a:cs typeface="DejaVu Sans" charset="0"/>
              </a:rPr>
              <a:pPr eaLnBrk="1"/>
              <a:t>81</a:t>
            </a:fld>
            <a:endParaRPr lang="en-US" sz="1300">
              <a:solidFill>
                <a:srgbClr val="000000"/>
              </a:solidFill>
              <a:latin typeface="Times New Roman" charset="0"/>
              <a:cs typeface="DejaVu Sans"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p:sp>
      <p:sp>
        <p:nvSpPr>
          <p:cNvPr id="1054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547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EA37987-381C-CB48-AC78-E445D2A8BD79}" type="slidenum">
              <a:rPr lang="en-US" sz="1300">
                <a:solidFill>
                  <a:srgbClr val="000000"/>
                </a:solidFill>
                <a:latin typeface="Times New Roman" charset="0"/>
                <a:cs typeface="DejaVu Sans" charset="0"/>
              </a:rPr>
              <a:pPr eaLnBrk="1"/>
              <a:t>82</a:t>
            </a:fld>
            <a:endParaRPr lang="en-US" sz="1300">
              <a:solidFill>
                <a:srgbClr val="000000"/>
              </a:solidFill>
              <a:latin typeface="Times New Roman" charset="0"/>
              <a:cs typeface="DejaVu Sans"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p:sp>
      <p:sp>
        <p:nvSpPr>
          <p:cNvPr id="1075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752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3C4A40B-EABA-424A-A77E-635F90870EAD}" type="slidenum">
              <a:rPr lang="en-US" sz="1300">
                <a:solidFill>
                  <a:srgbClr val="000000"/>
                </a:solidFill>
                <a:latin typeface="Times New Roman" charset="0"/>
                <a:cs typeface="DejaVu Sans" charset="0"/>
              </a:rPr>
              <a:pPr eaLnBrk="1"/>
              <a:t>83</a:t>
            </a:fld>
            <a:endParaRPr lang="en-US" sz="1300">
              <a:solidFill>
                <a:srgbClr val="000000"/>
              </a:solidFill>
              <a:latin typeface="Times New Roman" charset="0"/>
              <a:cs typeface="DejaVu Sans"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0957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796D903D-A193-2E4A-844F-E6AFA25A2C54}" type="slidenum">
              <a:rPr lang="en-US" sz="1300">
                <a:solidFill>
                  <a:srgbClr val="000000"/>
                </a:solidFill>
                <a:latin typeface="Times New Roman" charset="0"/>
                <a:cs typeface="DejaVu Sans" charset="0"/>
              </a:rPr>
              <a:pPr eaLnBrk="1"/>
              <a:t>84</a:t>
            </a:fld>
            <a:endParaRPr lang="en-US" sz="1300">
              <a:solidFill>
                <a:srgbClr val="000000"/>
              </a:solidFill>
              <a:latin typeface="Times New Roman" charset="0"/>
              <a:cs typeface="DejaVu Sans"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p:sp>
      <p:sp>
        <p:nvSpPr>
          <p:cNvPr id="1116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1161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4831E19F-FDBE-1141-9C41-987568A6C342}" type="slidenum">
              <a:rPr lang="en-US" sz="1300">
                <a:solidFill>
                  <a:srgbClr val="000000"/>
                </a:solidFill>
                <a:latin typeface="Times New Roman" charset="0"/>
                <a:cs typeface="DejaVu Sans" charset="0"/>
              </a:rPr>
              <a:pPr eaLnBrk="1"/>
              <a:t>85</a:t>
            </a:fld>
            <a:endParaRPr lang="en-US" sz="1300">
              <a:solidFill>
                <a:srgbClr val="000000"/>
              </a:solidFill>
              <a:latin typeface="Times New Roman" charset="0"/>
              <a:cs typeface="DejaVu Sans"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1366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F9AC1ED-26E9-D04D-8DFD-15A66A2815EC}" type="slidenum">
              <a:rPr lang="en-US" sz="1300">
                <a:solidFill>
                  <a:srgbClr val="000000"/>
                </a:solidFill>
                <a:latin typeface="Times New Roman" charset="0"/>
                <a:cs typeface="DejaVu Sans" charset="0"/>
              </a:rPr>
              <a:pPr eaLnBrk="1"/>
              <a:t>86</a:t>
            </a:fld>
            <a:endParaRPr lang="en-US" sz="1300">
              <a:solidFill>
                <a:srgbClr val="000000"/>
              </a:solidFill>
              <a:latin typeface="Times New Roman" charset="0"/>
              <a:cs typeface="DejaVu Sans"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259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85A71ED-3852-5744-B0E6-18F87BCB03A5}" type="slidenum">
              <a:rPr lang="en-US" sz="1300">
                <a:solidFill>
                  <a:srgbClr val="000000"/>
                </a:solidFill>
                <a:latin typeface="Times New Roman" charset="0"/>
                <a:cs typeface="DejaVu Sans" charset="0"/>
              </a:rPr>
              <a:pPr eaLnBrk="1"/>
              <a:t>87</a:t>
            </a:fld>
            <a:endParaRPr lang="en-US" sz="1300">
              <a:solidFill>
                <a:srgbClr val="000000"/>
              </a:solidFill>
              <a:latin typeface="Times New Roman" charset="0"/>
              <a:cs typeface="DejaVu San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Although laptops and desktops are getting more advanced.  In many cases it is just not practical to conduct your research on these private machines.  </a:t>
            </a:r>
          </a:p>
          <a:p>
            <a:endParaRPr lang="en-US">
              <a:ea typeface="ＭＳ Ｐゴシック" charset="0"/>
              <a:cs typeface="ＭＳ Ｐゴシック" charset="0"/>
            </a:endParaRPr>
          </a:p>
          <a:p>
            <a:pPr eaLnBrk="1" hangingPunct="1">
              <a:spcBef>
                <a:spcPct val="0"/>
              </a:spcBef>
              <a:buClrTx/>
              <a:buSzTx/>
            </a:pPr>
            <a:r>
              <a:rPr lang="en-US">
                <a:ea typeface="ＭＳ Ｐゴシック" charset="0"/>
                <a:cs typeface="ＭＳ Ｐゴシック" charset="0"/>
              </a:rPr>
              <a:t>Typically the success of a High Performance Computing Center is measured in Kilo-FLOPS per second. However, since ICER is about more than just providing computational hardware, we like to try and measure success in Kilo-Sciences  per second with the general goal of doing more and better science though computation.</a:t>
            </a:r>
          </a:p>
          <a:p>
            <a:endParaRPr lang="en-US">
              <a:ea typeface="ＭＳ Ｐゴシック" charset="0"/>
              <a:cs typeface="ＭＳ Ｐゴシック" charset="0"/>
            </a:endParaRPr>
          </a:p>
        </p:txBody>
      </p:sp>
      <p:sp>
        <p:nvSpPr>
          <p:cNvPr id="235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541206D-0368-2644-872B-693665CBF986}" type="slidenum">
              <a:rPr lang="en-US" sz="1300">
                <a:solidFill>
                  <a:srgbClr val="000000"/>
                </a:solidFill>
                <a:latin typeface="Times New Roman" charset="0"/>
              </a:rPr>
              <a:pPr eaLnBrk="1"/>
              <a:t>7</a:t>
            </a:fld>
            <a:endParaRPr lang="en-US" sz="1300">
              <a:solidFill>
                <a:srgbClr val="000000"/>
              </a:solidFill>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p:sp>
      <p:sp>
        <p:nvSpPr>
          <p:cNvPr id="1280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2800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0E6AC73-554B-1341-ABD8-A27755FB5AEA}" type="slidenum">
              <a:rPr lang="en-US" sz="1300">
                <a:solidFill>
                  <a:srgbClr val="000000"/>
                </a:solidFill>
                <a:latin typeface="Times New Roman" charset="0"/>
                <a:cs typeface="DejaVu Sans" charset="0"/>
              </a:rPr>
              <a:pPr eaLnBrk="1"/>
              <a:t>88</a:t>
            </a:fld>
            <a:endParaRPr lang="en-US" sz="1300">
              <a:solidFill>
                <a:srgbClr val="000000"/>
              </a:solidFill>
              <a:latin typeface="Times New Roman" charset="0"/>
              <a:cs typeface="DejaVu Sans"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p:sp>
      <p:sp>
        <p:nvSpPr>
          <p:cNvPr id="1341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3414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7D7DBB7-303C-114C-A1AB-4D5967A8F794}" type="slidenum">
              <a:rPr lang="en-US" sz="1300">
                <a:solidFill>
                  <a:srgbClr val="000000"/>
                </a:solidFill>
                <a:latin typeface="Times New Roman" charset="0"/>
                <a:cs typeface="DejaVu Sans" charset="0"/>
              </a:rPr>
              <a:pPr eaLnBrk="1"/>
              <a:t>89</a:t>
            </a:fld>
            <a:endParaRPr lang="en-US" sz="1300">
              <a:solidFill>
                <a:srgbClr val="000000"/>
              </a:solidFill>
              <a:latin typeface="Times New Roman" charset="0"/>
              <a:cs typeface="DejaVu Sans"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3619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BD2B48AD-E098-DC4E-B577-B67B59804E2B}" type="slidenum">
              <a:rPr lang="en-US" sz="1300">
                <a:solidFill>
                  <a:srgbClr val="000000"/>
                </a:solidFill>
                <a:latin typeface="Times New Roman" charset="0"/>
                <a:cs typeface="DejaVu Sans" charset="0"/>
              </a:rPr>
              <a:pPr eaLnBrk="1"/>
              <a:t>90</a:t>
            </a:fld>
            <a:endParaRPr lang="en-US" sz="1300">
              <a:solidFill>
                <a:srgbClr val="000000"/>
              </a:solidFill>
              <a:latin typeface="Times New Roman" charset="0"/>
              <a:cs typeface="DejaVu Sans"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p:sp>
      <p:sp>
        <p:nvSpPr>
          <p:cNvPr id="1392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3926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7BD732CC-80C3-E240-9EB6-D4786D7BF5B8}" type="slidenum">
              <a:rPr lang="en-US" sz="1300">
                <a:solidFill>
                  <a:srgbClr val="000000"/>
                </a:solidFill>
                <a:latin typeface="Times New Roman" charset="0"/>
                <a:cs typeface="DejaVu Sans" charset="0"/>
              </a:rPr>
              <a:pPr eaLnBrk="1"/>
              <a:t>92</a:t>
            </a:fld>
            <a:endParaRPr lang="en-US" sz="1300">
              <a:solidFill>
                <a:srgbClr val="000000"/>
              </a:solidFill>
              <a:latin typeface="Times New Roman" charset="0"/>
              <a:cs typeface="DejaVu Sans"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p:sp>
      <p:sp>
        <p:nvSpPr>
          <p:cNvPr id="141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131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27B70D4-F86B-BC4D-B609-0319EFF30D0F}" type="slidenum">
              <a:rPr lang="en-US" sz="1300">
                <a:solidFill>
                  <a:srgbClr val="000000"/>
                </a:solidFill>
                <a:latin typeface="Times New Roman" charset="0"/>
                <a:cs typeface="DejaVu Sans" charset="0"/>
              </a:rPr>
              <a:pPr eaLnBrk="1"/>
              <a:t>93</a:t>
            </a:fld>
            <a:endParaRPr lang="en-US" sz="1300">
              <a:solidFill>
                <a:srgbClr val="000000"/>
              </a:solidFill>
              <a:latin typeface="Times New Roman" charset="0"/>
              <a:cs typeface="DejaVu Sans"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p:sp>
      <p:sp>
        <p:nvSpPr>
          <p:cNvPr id="143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336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6018" eaLnBrk="0">
              <a:tabLst>
                <a:tab pos="648204" algn="l"/>
                <a:tab pos="1297832" algn="l"/>
                <a:tab pos="1947459" algn="l"/>
                <a:tab pos="2597087" algn="l"/>
              </a:tabLst>
              <a:defRPr sz="2200">
                <a:solidFill>
                  <a:schemeClr val="tx1"/>
                </a:solidFill>
                <a:latin typeface="Arial" charset="0"/>
                <a:ea typeface="ＭＳ Ｐゴシック" charset="0"/>
                <a:cs typeface="ＭＳ Ｐゴシック" charset="0"/>
              </a:defRPr>
            </a:lvl1pPr>
            <a:lvl2pPr marL="666723" indent="-256432" defTabSz="406018" eaLnBrk="0">
              <a:tabLst>
                <a:tab pos="648204" algn="l"/>
                <a:tab pos="1297832" algn="l"/>
                <a:tab pos="1947459" algn="l"/>
                <a:tab pos="2597087" algn="l"/>
              </a:tabLst>
              <a:defRPr sz="2200">
                <a:solidFill>
                  <a:schemeClr val="tx1"/>
                </a:solidFill>
                <a:latin typeface="Arial" charset="0"/>
                <a:ea typeface="ＭＳ Ｐゴシック" charset="0"/>
              </a:defRPr>
            </a:lvl2pPr>
            <a:lvl3pPr marL="1025728"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3pPr>
            <a:lvl4pPr marL="1436019"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4pPr>
            <a:lvl5pPr marL="1846311" indent="-205146" defTabSz="406018" eaLnBrk="0">
              <a:tabLst>
                <a:tab pos="648204" algn="l"/>
                <a:tab pos="1297832" algn="l"/>
                <a:tab pos="1947459" algn="l"/>
                <a:tab pos="2597087" algn="l"/>
              </a:tabLst>
              <a:defRPr sz="2200">
                <a:solidFill>
                  <a:schemeClr val="tx1"/>
                </a:solidFill>
                <a:latin typeface="Arial" charset="0"/>
                <a:ea typeface="ＭＳ Ｐゴシック" charset="0"/>
              </a:defRPr>
            </a:lvl5pPr>
            <a:lvl6pPr marL="2256602"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6pPr>
            <a:lvl7pPr marL="2666893"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7pPr>
            <a:lvl8pPr marL="3077185"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8pPr>
            <a:lvl9pPr marL="3487476" indent="-205146" defTabSz="406018" eaLnBrk="0" fontAlgn="base" hangingPunct="0">
              <a:lnSpc>
                <a:spcPct val="93000"/>
              </a:lnSpc>
              <a:spcBef>
                <a:spcPct val="0"/>
              </a:spcBef>
              <a:spcAft>
                <a:spcPct val="0"/>
              </a:spcAft>
              <a:buClr>
                <a:srgbClr val="000000"/>
              </a:buClr>
              <a:buSzPct val="100000"/>
              <a:buFont typeface="Times New Roman" charset="0"/>
              <a:tabLst>
                <a:tab pos="648204" algn="l"/>
                <a:tab pos="1297832" algn="l"/>
                <a:tab pos="1947459" algn="l"/>
                <a:tab pos="2597087" algn="l"/>
              </a:tabLst>
              <a:defRPr sz="2200">
                <a:solidFill>
                  <a:schemeClr val="tx1"/>
                </a:solidFill>
                <a:latin typeface="Arial" charset="0"/>
                <a:ea typeface="ＭＳ Ｐゴシック" charset="0"/>
              </a:defRPr>
            </a:lvl9pPr>
          </a:lstStyle>
          <a:p>
            <a:pPr eaLnBrk="1"/>
            <a:fld id="{64CAA31E-DEB8-5D4E-8F48-14C55304EDCE}" type="slidenum">
              <a:rPr lang="en-US" sz="1300">
                <a:solidFill>
                  <a:srgbClr val="000000"/>
                </a:solidFill>
                <a:latin typeface="Times New Roman" charset="0"/>
                <a:cs typeface="DejaVu Sans" charset="0"/>
              </a:rPr>
              <a:pPr eaLnBrk="1"/>
              <a:t>94</a:t>
            </a:fld>
            <a:endParaRPr lang="en-US" sz="1300">
              <a:solidFill>
                <a:srgbClr val="000000"/>
              </a:solidFill>
              <a:latin typeface="Times New Roman" charset="0"/>
              <a:cs typeface="DejaVu Sans"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p:sp>
      <p:sp>
        <p:nvSpPr>
          <p:cNvPr id="145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54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32E3A2D-0364-AE44-8493-C3B415E98527}" type="slidenum">
              <a:rPr lang="en-US" sz="1300">
                <a:solidFill>
                  <a:srgbClr val="000000"/>
                </a:solidFill>
                <a:latin typeface="Times New Roman" charset="0"/>
                <a:cs typeface="DejaVu Sans" charset="0"/>
              </a:rPr>
              <a:pPr eaLnBrk="1"/>
              <a:t>95</a:t>
            </a:fld>
            <a:endParaRPr lang="en-US" sz="1300">
              <a:solidFill>
                <a:srgbClr val="000000"/>
              </a:solidFill>
              <a:latin typeface="Times New Roman" charset="0"/>
              <a:cs typeface="DejaVu Sans"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p:sp>
      <p:sp>
        <p:nvSpPr>
          <p:cNvPr id="147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745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8F012F4-5B97-E146-ADA4-9F62E11CA8BB}" type="slidenum">
              <a:rPr lang="en-US" sz="1300">
                <a:solidFill>
                  <a:srgbClr val="000000"/>
                </a:solidFill>
                <a:latin typeface="Times New Roman" charset="0"/>
                <a:cs typeface="DejaVu Sans" charset="0"/>
              </a:rPr>
              <a:pPr eaLnBrk="1"/>
              <a:t>96</a:t>
            </a:fld>
            <a:endParaRPr lang="en-US" sz="1300">
              <a:solidFill>
                <a:srgbClr val="000000"/>
              </a:solidFill>
              <a:latin typeface="Times New Roman" charset="0"/>
              <a:cs typeface="DejaVu Sans"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p:sp>
      <p:sp>
        <p:nvSpPr>
          <p:cNvPr id="149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4950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472CC456-D156-054B-8B81-4963532A2582}" type="slidenum">
              <a:rPr lang="en-US" sz="1300">
                <a:solidFill>
                  <a:srgbClr val="000000"/>
                </a:solidFill>
                <a:latin typeface="Times New Roman" charset="0"/>
                <a:cs typeface="DejaVu Sans" charset="0"/>
              </a:rPr>
              <a:pPr eaLnBrk="1"/>
              <a:t>97</a:t>
            </a:fld>
            <a:endParaRPr lang="en-US" sz="1300">
              <a:solidFill>
                <a:srgbClr val="000000"/>
              </a:solidFill>
              <a:latin typeface="Times New Roman" charset="0"/>
              <a:cs typeface="DejaVu Sans"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p:cNvSpPr>
          <p:nvPr>
            <p:ph type="sldImg"/>
          </p:nvPr>
        </p:nvSpPr>
        <p:spPr/>
      </p:sp>
      <p:sp>
        <p:nvSpPr>
          <p:cNvPr id="151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515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86E68088-BAA0-C348-B00F-1573827DF21F}" type="slidenum">
              <a:rPr lang="en-US" sz="1300">
                <a:solidFill>
                  <a:srgbClr val="000000"/>
                </a:solidFill>
                <a:latin typeface="Times New Roman" charset="0"/>
                <a:cs typeface="DejaVu Sans" charset="0"/>
              </a:rPr>
              <a:pPr eaLnBrk="1"/>
              <a:t>98</a:t>
            </a:fld>
            <a:endParaRPr lang="en-US" sz="1300">
              <a:solidFill>
                <a:srgbClr val="000000"/>
              </a:solidFill>
              <a:latin typeface="Times New Roman"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All of these resources are available to all researchers on our participating campuses.  </a:t>
            </a:r>
          </a:p>
          <a:p>
            <a:endParaRPr lang="en-US">
              <a:ea typeface="ＭＳ Ｐゴシック" charset="0"/>
              <a:cs typeface="ＭＳ Ｐゴシック" charset="0"/>
            </a:endParaRPr>
          </a:p>
          <a:p>
            <a:r>
              <a:rPr lang="en-US">
                <a:ea typeface="ＭＳ Ｐゴシック" charset="0"/>
                <a:cs typeface="ＭＳ Ｐゴシック" charset="0"/>
              </a:rPr>
              <a:t>Although the HPCC provided powerful hardware, the main researchers using the early system where pretty much engineering, physics and chemistry.  These are departments already familiar with High Performance Computing.  With this large of an investment the university wanted to get more out of the system and expand the usage and benefit of the system to the larger Research community.</a:t>
            </a:r>
          </a:p>
          <a:p>
            <a:endParaRPr lang="en-US">
              <a:ea typeface="ＭＳ Ｐゴシック" charset="0"/>
              <a:cs typeface="ＭＳ Ｐゴシック" charset="0"/>
            </a:endParaRPr>
          </a:p>
        </p:txBody>
      </p:sp>
      <p:sp>
        <p:nvSpPr>
          <p:cNvPr id="2867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FA920DAD-EBFA-424B-A9AC-0EB6EC19F6F6}" type="slidenum">
              <a:rPr lang="en-US" sz="1300">
                <a:solidFill>
                  <a:srgbClr val="000000"/>
                </a:solidFill>
                <a:latin typeface="Times New Roman" charset="0"/>
              </a:rPr>
              <a:pPr eaLnBrk="1"/>
              <a:t>9</a:t>
            </a:fld>
            <a:endParaRPr lang="en-US" sz="1300">
              <a:solidFill>
                <a:srgbClr val="000000"/>
              </a:solidFill>
              <a:latin typeface="Times New Roman"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p:cNvSpPr>
          <p:nvPr>
            <p:ph type="sldImg"/>
          </p:nvPr>
        </p:nvSpPr>
        <p:spPr/>
      </p:sp>
      <p:sp>
        <p:nvSpPr>
          <p:cNvPr id="153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5360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D854F9B-DE05-5147-B997-457CF2B3DEC8}" type="slidenum">
              <a:rPr lang="en-US" sz="1300">
                <a:solidFill>
                  <a:srgbClr val="000000"/>
                </a:solidFill>
                <a:latin typeface="Times New Roman" charset="0"/>
                <a:cs typeface="DejaVu Sans" charset="0"/>
              </a:rPr>
              <a:pPr eaLnBrk="1"/>
              <a:t>99</a:t>
            </a:fld>
            <a:endParaRPr lang="en-US" sz="1300">
              <a:solidFill>
                <a:srgbClr val="000000"/>
              </a:solidFill>
              <a:latin typeface="Times New Roman" charset="0"/>
              <a:cs typeface="DejaVu Sans"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p:sp>
      <p:sp>
        <p:nvSpPr>
          <p:cNvPr id="155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5565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238F9854-B447-A44F-9EA8-DF8C36EE8A77}" type="slidenum">
              <a:rPr lang="en-US" sz="1300">
                <a:solidFill>
                  <a:srgbClr val="000000"/>
                </a:solidFill>
                <a:latin typeface="Times New Roman" charset="0"/>
                <a:cs typeface="DejaVu Sans" charset="0"/>
              </a:rPr>
              <a:pPr eaLnBrk="1"/>
              <a:t>100</a:t>
            </a:fld>
            <a:endParaRPr lang="en-US" sz="1300">
              <a:solidFill>
                <a:srgbClr val="000000"/>
              </a:solidFill>
              <a:latin typeface="Times New Roman" charset="0"/>
              <a:cs typeface="DejaVu Sans"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p:sp>
      <p:sp>
        <p:nvSpPr>
          <p:cNvPr id="158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5872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4ED0D32-AEDB-724F-8999-FE473E6D7E20}" type="slidenum">
              <a:rPr lang="en-US" sz="1300">
                <a:solidFill>
                  <a:srgbClr val="000000"/>
                </a:solidFill>
                <a:latin typeface="Times New Roman" charset="0"/>
                <a:cs typeface="DejaVu Sans" charset="0"/>
              </a:rPr>
              <a:pPr eaLnBrk="1"/>
              <a:t>102</a:t>
            </a:fld>
            <a:endParaRPr lang="en-US" sz="1300">
              <a:solidFill>
                <a:srgbClr val="000000"/>
              </a:solidFill>
              <a:latin typeface="Times New Roman" charset="0"/>
              <a:cs typeface="DejaVu Sans"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p:cNvSpPr>
          <p:nvPr>
            <p:ph type="sldImg"/>
          </p:nvPr>
        </p:nvSpPr>
        <p:spPr/>
      </p:sp>
      <p:sp>
        <p:nvSpPr>
          <p:cNvPr id="162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6281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0B1E07B8-6630-F944-9889-9F219097332A}" type="slidenum">
              <a:rPr lang="en-US" sz="1300">
                <a:solidFill>
                  <a:srgbClr val="000000"/>
                </a:solidFill>
                <a:latin typeface="Times New Roman" charset="0"/>
                <a:cs typeface="DejaVu Sans" charset="0"/>
              </a:rPr>
              <a:pPr eaLnBrk="1"/>
              <a:t>103</a:t>
            </a:fld>
            <a:endParaRPr lang="en-US" sz="1300">
              <a:solidFill>
                <a:srgbClr val="000000"/>
              </a:solidFill>
              <a:latin typeface="Times New Roman" charset="0"/>
              <a:cs typeface="DejaVu Sans"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p:cNvSpPr>
          <p:nvPr>
            <p:ph type="sldImg"/>
          </p:nvPr>
        </p:nvSpPr>
        <p:spPr/>
      </p:sp>
      <p:sp>
        <p:nvSpPr>
          <p:cNvPr id="164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6486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5E29F6B-56DC-8049-9097-E8BC94F9C019}" type="slidenum">
              <a:rPr lang="en-US" sz="1300">
                <a:solidFill>
                  <a:srgbClr val="000000"/>
                </a:solidFill>
                <a:latin typeface="Times New Roman" charset="0"/>
                <a:cs typeface="DejaVu Sans" charset="0"/>
              </a:rPr>
              <a:pPr eaLnBrk="1"/>
              <a:t>104</a:t>
            </a:fld>
            <a:endParaRPr lang="en-US" sz="1300">
              <a:solidFill>
                <a:srgbClr val="000000"/>
              </a:solidFill>
              <a:latin typeface="Times New Roman" charset="0"/>
              <a:cs typeface="DejaVu Sans"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p:cNvSpPr>
          <p:nvPr>
            <p:ph type="sldImg"/>
          </p:nvPr>
        </p:nvSpPr>
        <p:spPr/>
      </p:sp>
      <p:sp>
        <p:nvSpPr>
          <p:cNvPr id="166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6691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9B76C94-1A4A-BF40-88F1-9E9B6BD3536A}" type="slidenum">
              <a:rPr lang="en-US" sz="1300">
                <a:solidFill>
                  <a:srgbClr val="000000"/>
                </a:solidFill>
                <a:latin typeface="Times New Roman" charset="0"/>
                <a:cs typeface="DejaVu Sans" charset="0"/>
              </a:rPr>
              <a:pPr eaLnBrk="1"/>
              <a:t>105</a:t>
            </a:fld>
            <a:endParaRPr lang="en-US" sz="1300">
              <a:solidFill>
                <a:srgbClr val="000000"/>
              </a:solidFill>
              <a:latin typeface="Times New Roman" charset="0"/>
              <a:cs typeface="DejaVu Sans"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p:cNvSpPr>
          <p:nvPr>
            <p:ph type="sldImg"/>
          </p:nvPr>
        </p:nvSpPr>
        <p:spPr/>
      </p:sp>
      <p:sp>
        <p:nvSpPr>
          <p:cNvPr id="168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6896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03AA485-E6D0-1949-8C45-49FB7B9418EA}" type="slidenum">
              <a:rPr lang="en-US" sz="1300">
                <a:solidFill>
                  <a:srgbClr val="000000"/>
                </a:solidFill>
                <a:latin typeface="Times New Roman" charset="0"/>
                <a:cs typeface="DejaVu Sans" charset="0"/>
              </a:rPr>
              <a:pPr eaLnBrk="1"/>
              <a:t>106</a:t>
            </a:fld>
            <a:endParaRPr lang="en-US" sz="1300">
              <a:solidFill>
                <a:srgbClr val="000000"/>
              </a:solidFill>
              <a:latin typeface="Times New Roman" charset="0"/>
              <a:cs typeface="DejaVu Sans"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p:cNvSpPr>
          <p:nvPr>
            <p:ph type="sldImg"/>
          </p:nvPr>
        </p:nvSpPr>
        <p:spPr/>
      </p:sp>
      <p:sp>
        <p:nvSpPr>
          <p:cNvPr id="177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771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BB923323-C7AE-7743-A270-2DE63A59C567}" type="slidenum">
              <a:rPr lang="en-US" sz="1300">
                <a:solidFill>
                  <a:srgbClr val="000000"/>
                </a:solidFill>
                <a:latin typeface="Times New Roman" charset="0"/>
                <a:cs typeface="DejaVu Sans" charset="0"/>
              </a:rPr>
              <a:pPr eaLnBrk="1"/>
              <a:t>107</a:t>
            </a:fld>
            <a:endParaRPr lang="en-US" sz="1300">
              <a:solidFill>
                <a:srgbClr val="000000"/>
              </a:solidFill>
              <a:latin typeface="Times New Roman" charset="0"/>
              <a:cs typeface="DejaVu Sans"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p:cNvSpPr>
          <p:nvPr>
            <p:ph type="sldImg"/>
          </p:nvPr>
        </p:nvSpPr>
        <p:spPr/>
      </p:sp>
      <p:sp>
        <p:nvSpPr>
          <p:cNvPr id="189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8944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E470BE3-E87A-6A46-AE09-1FD2BD9AB05C}" type="slidenum">
              <a:rPr lang="en-US" sz="1300">
                <a:solidFill>
                  <a:srgbClr val="000000"/>
                </a:solidFill>
                <a:latin typeface="Times New Roman" charset="0"/>
                <a:cs typeface="DejaVu Sans" charset="0"/>
              </a:rPr>
              <a:pPr eaLnBrk="1"/>
              <a:t>108</a:t>
            </a:fld>
            <a:endParaRPr lang="en-US" sz="1300">
              <a:solidFill>
                <a:srgbClr val="000000"/>
              </a:solidFill>
              <a:latin typeface="Times New Roman" charset="0"/>
              <a:cs typeface="DejaVu Sans"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p:cNvSpPr>
            <a:spLocks noGrp="1" noRot="1" noChangeAspect="1"/>
          </p:cNvSpPr>
          <p:nvPr>
            <p:ph type="sldImg"/>
          </p:nvPr>
        </p:nvSpPr>
        <p:spPr/>
      </p:sp>
      <p:sp>
        <p:nvSpPr>
          <p:cNvPr id="192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9251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C691700-1C98-D448-A6ED-701C98CED788}" type="slidenum">
              <a:rPr lang="en-US" sz="1300">
                <a:solidFill>
                  <a:srgbClr val="000000"/>
                </a:solidFill>
                <a:latin typeface="Times New Roman" charset="0"/>
                <a:cs typeface="DejaVu Sans" charset="0"/>
              </a:rPr>
              <a:pPr eaLnBrk="1"/>
              <a:t>110</a:t>
            </a:fld>
            <a:endParaRPr lang="en-US" sz="1300">
              <a:solidFill>
                <a:srgbClr val="000000"/>
              </a:solidFill>
              <a:latin typeface="Times New Roman" charset="0"/>
              <a:cs typeface="DejaVu San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13</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Slide Image Placeholder 1"/>
          <p:cNvSpPr>
            <a:spLocks noGrp="1" noRot="1" noChangeAspect="1"/>
          </p:cNvSpPr>
          <p:nvPr>
            <p:ph type="sldImg"/>
          </p:nvPr>
        </p:nvSpPr>
        <p:spPr/>
      </p:sp>
      <p:sp>
        <p:nvSpPr>
          <p:cNvPr id="1945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9456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FBB46A0F-C4CC-C047-A790-EC29020F9289}" type="slidenum">
              <a:rPr lang="en-US" sz="1300">
                <a:solidFill>
                  <a:srgbClr val="000000"/>
                </a:solidFill>
                <a:latin typeface="Times New Roman" charset="0"/>
                <a:cs typeface="DejaVu Sans" charset="0"/>
              </a:rPr>
              <a:pPr eaLnBrk="1"/>
              <a:t>111</a:t>
            </a:fld>
            <a:endParaRPr lang="en-US" sz="1300">
              <a:solidFill>
                <a:srgbClr val="000000"/>
              </a:solidFill>
              <a:latin typeface="Times New Roman" charset="0"/>
              <a:cs typeface="DejaVu Sans"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p:cNvSpPr>
            <a:spLocks noGrp="1" noRot="1" noChangeAspect="1"/>
          </p:cNvSpPr>
          <p:nvPr>
            <p:ph type="sldImg"/>
          </p:nvPr>
        </p:nvSpPr>
        <p:spPr/>
      </p:sp>
      <p:sp>
        <p:nvSpPr>
          <p:cNvPr id="1966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966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B76F1CE-8294-A643-8A81-BA514A91BB77}" type="slidenum">
              <a:rPr lang="en-US" sz="1300">
                <a:solidFill>
                  <a:srgbClr val="000000"/>
                </a:solidFill>
                <a:latin typeface="Times New Roman" charset="0"/>
                <a:cs typeface="DejaVu Sans" charset="0"/>
              </a:rPr>
              <a:pPr eaLnBrk="1"/>
              <a:t>112</a:t>
            </a:fld>
            <a:endParaRPr lang="en-US" sz="1300">
              <a:solidFill>
                <a:srgbClr val="000000"/>
              </a:solidFill>
              <a:latin typeface="Times New Roman" charset="0"/>
              <a:cs typeface="DejaVu Sans"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p:cNvSpPr>
            <a:spLocks noGrp="1" noRot="1" noChangeAspect="1"/>
          </p:cNvSpPr>
          <p:nvPr>
            <p:ph type="sldImg"/>
          </p:nvPr>
        </p:nvSpPr>
        <p:spPr/>
      </p:sp>
      <p:sp>
        <p:nvSpPr>
          <p:cNvPr id="1986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9865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7B9C67E-B050-C942-B082-5D602E8FA7A8}" type="slidenum">
              <a:rPr lang="en-US" sz="1300">
                <a:solidFill>
                  <a:srgbClr val="000000"/>
                </a:solidFill>
                <a:latin typeface="Times New Roman" charset="0"/>
                <a:cs typeface="DejaVu Sans" charset="0"/>
              </a:rPr>
              <a:pPr eaLnBrk="1"/>
              <a:t>113</a:t>
            </a:fld>
            <a:endParaRPr lang="en-US" sz="1300">
              <a:solidFill>
                <a:srgbClr val="000000"/>
              </a:solidFill>
              <a:latin typeface="Times New Roman" charset="0"/>
              <a:cs typeface="DejaVu Sans"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p:cNvSpPr>
          <p:nvPr>
            <p:ph type="sldImg"/>
          </p:nvPr>
        </p:nvSpPr>
        <p:spPr/>
      </p:sp>
      <p:sp>
        <p:nvSpPr>
          <p:cNvPr id="200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0070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E858758-35C0-AA41-BA23-C4037BD894D3}" type="slidenum">
              <a:rPr lang="en-US" sz="1300">
                <a:solidFill>
                  <a:srgbClr val="000000"/>
                </a:solidFill>
                <a:latin typeface="Times New Roman" charset="0"/>
                <a:cs typeface="DejaVu Sans" charset="0"/>
              </a:rPr>
              <a:pPr eaLnBrk="1"/>
              <a:t>114</a:t>
            </a:fld>
            <a:endParaRPr lang="en-US" sz="1300">
              <a:solidFill>
                <a:srgbClr val="000000"/>
              </a:solidFill>
              <a:latin typeface="Times New Roman" charset="0"/>
              <a:cs typeface="DejaVu Sans"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Image Placeholder 1"/>
          <p:cNvSpPr>
            <a:spLocks noGrp="1" noRot="1" noChangeAspect="1"/>
          </p:cNvSpPr>
          <p:nvPr>
            <p:ph type="sldImg"/>
          </p:nvPr>
        </p:nvSpPr>
        <p:spPr/>
      </p:sp>
      <p:sp>
        <p:nvSpPr>
          <p:cNvPr id="202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027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B939D233-E99E-F641-AE4C-F8CE9FB5A626}" type="slidenum">
              <a:rPr lang="en-US" sz="1300">
                <a:solidFill>
                  <a:srgbClr val="000000"/>
                </a:solidFill>
                <a:latin typeface="Times New Roman" charset="0"/>
                <a:cs typeface="DejaVu Sans" charset="0"/>
              </a:rPr>
              <a:pPr eaLnBrk="1"/>
              <a:t>115</a:t>
            </a:fld>
            <a:endParaRPr lang="en-US" sz="1300">
              <a:solidFill>
                <a:srgbClr val="000000"/>
              </a:solidFill>
              <a:latin typeface="Times New Roman" charset="0"/>
              <a:cs typeface="DejaVu Sans"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Image Placeholder 1"/>
          <p:cNvSpPr>
            <a:spLocks noGrp="1" noRot="1" noChangeAspect="1"/>
          </p:cNvSpPr>
          <p:nvPr>
            <p:ph type="sldImg"/>
          </p:nvPr>
        </p:nvSpPr>
        <p:spPr/>
      </p:sp>
      <p:sp>
        <p:nvSpPr>
          <p:cNvPr id="204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04803"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02CF20A-8CC7-5B4E-A951-9BBD56DD788D}" type="slidenum">
              <a:rPr lang="en-US" sz="1300">
                <a:solidFill>
                  <a:srgbClr val="000000"/>
                </a:solidFill>
                <a:latin typeface="Times New Roman" charset="0"/>
                <a:cs typeface="DejaVu Sans" charset="0"/>
              </a:rPr>
              <a:pPr eaLnBrk="1"/>
              <a:t>116</a:t>
            </a:fld>
            <a:endParaRPr lang="en-US" sz="1300">
              <a:solidFill>
                <a:srgbClr val="000000"/>
              </a:solidFill>
              <a:latin typeface="Times New Roman" charset="0"/>
              <a:cs typeface="DejaVu Sans"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p:cNvSpPr>
            <a:spLocks noGrp="1" noRot="1" noChangeAspect="1"/>
          </p:cNvSpPr>
          <p:nvPr>
            <p:ph type="sldImg"/>
          </p:nvPr>
        </p:nvSpPr>
        <p:spPr/>
      </p:sp>
      <p:sp>
        <p:nvSpPr>
          <p:cNvPr id="206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0685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90FE2110-BC89-5A47-A15B-460120FB1CF4}" type="slidenum">
              <a:rPr lang="en-US" sz="1300">
                <a:solidFill>
                  <a:srgbClr val="000000"/>
                </a:solidFill>
                <a:latin typeface="Times New Roman" charset="0"/>
                <a:cs typeface="DejaVu Sans" charset="0"/>
              </a:rPr>
              <a:pPr eaLnBrk="1"/>
              <a:t>117</a:t>
            </a:fld>
            <a:endParaRPr lang="en-US" sz="1300">
              <a:solidFill>
                <a:srgbClr val="000000"/>
              </a:solidFill>
              <a:latin typeface="Times New Roman" charset="0"/>
              <a:cs typeface="DejaVu Sans"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Image Placeholder 1"/>
          <p:cNvSpPr>
            <a:spLocks noGrp="1" noRot="1" noChangeAspect="1"/>
          </p:cNvSpPr>
          <p:nvPr>
            <p:ph type="sldImg"/>
          </p:nvPr>
        </p:nvSpPr>
        <p:spPr/>
      </p:sp>
      <p:sp>
        <p:nvSpPr>
          <p:cNvPr id="211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1197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3177B459-C7B5-464B-A58C-1D0165EE1070}" type="slidenum">
              <a:rPr lang="en-US" sz="1300">
                <a:solidFill>
                  <a:srgbClr val="000000"/>
                </a:solidFill>
                <a:latin typeface="Times New Roman" charset="0"/>
                <a:cs typeface="DejaVu Sans" charset="0"/>
              </a:rPr>
              <a:pPr eaLnBrk="1"/>
              <a:t>121</a:t>
            </a:fld>
            <a:endParaRPr lang="en-US" sz="1300">
              <a:solidFill>
                <a:srgbClr val="000000"/>
              </a:solidFill>
              <a:latin typeface="Times New Roman" charset="0"/>
              <a:cs typeface="DejaVu Sans"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p:cNvSpPr>
          <p:nvPr>
            <p:ph type="sldImg"/>
          </p:nvPr>
        </p:nvSpPr>
        <p:spPr/>
      </p:sp>
      <p:sp>
        <p:nvSpPr>
          <p:cNvPr id="217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1709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17BBF07F-881E-2D48-8FF8-64B3FD80A203}" type="slidenum">
              <a:rPr lang="en-US" sz="1300">
                <a:solidFill>
                  <a:srgbClr val="000000"/>
                </a:solidFill>
                <a:latin typeface="Times New Roman" charset="0"/>
                <a:cs typeface="DejaVu Sans" charset="0"/>
              </a:rPr>
              <a:pPr eaLnBrk="1"/>
              <a:t>125</a:t>
            </a:fld>
            <a:endParaRPr lang="en-US" sz="1300">
              <a:solidFill>
                <a:srgbClr val="000000"/>
              </a:solidFill>
              <a:latin typeface="Times New Roman" charset="0"/>
              <a:cs typeface="DejaVu Sans"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p:sp>
      <p:sp>
        <p:nvSpPr>
          <p:cNvPr id="219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1913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CF22F80-B640-624B-AD18-C06344237A0D}" type="slidenum">
              <a:rPr lang="en-US" sz="1300">
                <a:solidFill>
                  <a:srgbClr val="000000"/>
                </a:solidFill>
                <a:latin typeface="Times New Roman" charset="0"/>
                <a:cs typeface="DejaVu Sans" charset="0"/>
              </a:rPr>
              <a:pPr eaLnBrk="1"/>
              <a:t>126</a:t>
            </a:fld>
            <a:endParaRPr lang="en-US" sz="1300">
              <a:solidFill>
                <a:srgbClr val="000000"/>
              </a:solidFill>
              <a:latin typeface="Times New Roman"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p:sp>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I like to group all computational problems we run on the HPCC into three categories.  Although not exact taxonomy, most problems fall into one or more of these categories.  </a:t>
            </a:r>
          </a:p>
        </p:txBody>
      </p:sp>
      <p:sp>
        <p:nvSpPr>
          <p:cNvPr id="2457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57E2649A-F37E-ED44-90BE-F7FCB90E4C01}" type="slidenum">
              <a:rPr lang="en-US" sz="1300">
                <a:solidFill>
                  <a:srgbClr val="000000"/>
                </a:solidFill>
                <a:latin typeface="Times New Roman" charset="0"/>
                <a:cs typeface="DejaVu Sans" charset="0"/>
              </a:rPr>
              <a:pPr eaLnBrk="1"/>
              <a:t>14</a:t>
            </a:fld>
            <a:endParaRPr lang="en-US" sz="1300">
              <a:solidFill>
                <a:srgbClr val="000000"/>
              </a:solidFill>
              <a:latin typeface="Times New Roman" charset="0"/>
              <a:cs typeface="DejaVu Sans"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designed this to be a high level talk to discuss the types of advanced computing resources that are available and how to get started and use these advanced computing systems. I will also give an overview of the most common classes of research problems solved using advanced computational hardware and some typical example problems.</a:t>
            </a:r>
          </a:p>
          <a:p>
            <a:endParaRPr lang="en-US" baseline="0" dirty="0" smtClean="0"/>
          </a:p>
          <a:p>
            <a:r>
              <a:rPr lang="en-US" baseline="0" dirty="0" smtClean="0"/>
              <a:t>First I will give you a quick overview of who I am and who I work for.</a:t>
            </a:r>
            <a:endParaRPr lang="en-US" dirty="0"/>
          </a:p>
        </p:txBody>
      </p:sp>
      <p:sp>
        <p:nvSpPr>
          <p:cNvPr id="4" name="Slide Number Placeholder 3"/>
          <p:cNvSpPr>
            <a:spLocks noGrp="1"/>
          </p:cNvSpPr>
          <p:nvPr>
            <p:ph type="sldNum" sz="quarter" idx="10"/>
          </p:nvPr>
        </p:nvSpPr>
        <p:spPr/>
        <p:txBody>
          <a:bodyPr/>
          <a:lstStyle/>
          <a:p>
            <a:fld id="{352EA3E9-C987-764A-94EA-71AD41761228}" type="slidenum">
              <a:rPr lang="en-US" smtClean="0"/>
              <a:pPr/>
              <a:t>127</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Image Placeholder 1"/>
          <p:cNvSpPr>
            <a:spLocks noGrp="1" noRot="1" noChangeAspect="1"/>
          </p:cNvSpPr>
          <p:nvPr>
            <p:ph type="sldImg"/>
          </p:nvPr>
        </p:nvSpPr>
        <p:spPr/>
      </p:sp>
      <p:sp>
        <p:nvSpPr>
          <p:cNvPr id="2222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222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DCC703D6-5E83-D74E-901F-48A111B78670}" type="slidenum">
              <a:rPr lang="en-US" sz="1300">
                <a:solidFill>
                  <a:srgbClr val="000000"/>
                </a:solidFill>
                <a:latin typeface="Times New Roman" charset="0"/>
                <a:cs typeface="DejaVu Sans" charset="0"/>
              </a:rPr>
              <a:pPr eaLnBrk="1"/>
              <a:t>128</a:t>
            </a:fld>
            <a:endParaRPr lang="en-US" sz="1300">
              <a:solidFill>
                <a:srgbClr val="000000"/>
              </a:solidFill>
              <a:latin typeface="Times New Roman" charset="0"/>
              <a:cs typeface="DejaVu Sans"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Image Placeholder 1"/>
          <p:cNvSpPr>
            <a:spLocks noGrp="1" noRot="1" noChangeAspect="1"/>
          </p:cNvSpPr>
          <p:nvPr>
            <p:ph type="sldImg"/>
          </p:nvPr>
        </p:nvSpPr>
        <p:spPr/>
      </p:sp>
      <p:sp>
        <p:nvSpPr>
          <p:cNvPr id="224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2425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2172BC27-D589-D540-A6F0-977E2AC10DA1}" type="slidenum">
              <a:rPr lang="en-US" sz="1300">
                <a:solidFill>
                  <a:srgbClr val="000000"/>
                </a:solidFill>
                <a:latin typeface="Times New Roman" charset="0"/>
                <a:cs typeface="DejaVu Sans" charset="0"/>
              </a:rPr>
              <a:pPr eaLnBrk="1"/>
              <a:t>129</a:t>
            </a:fld>
            <a:endParaRPr lang="en-US" sz="1300">
              <a:solidFill>
                <a:srgbClr val="000000"/>
              </a:solidFill>
              <a:latin typeface="Times New Roman" charset="0"/>
              <a:cs typeface="DejaVu Sans"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p:cNvSpPr>
          <p:nvPr>
            <p:ph type="sldImg"/>
          </p:nvPr>
        </p:nvSpPr>
        <p:spPr/>
      </p:sp>
      <p:sp>
        <p:nvSpPr>
          <p:cNvPr id="2263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22630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A682761A-1CDE-5049-B6A9-3E505C5276C3}" type="slidenum">
              <a:rPr lang="en-US" sz="1300">
                <a:solidFill>
                  <a:srgbClr val="000000"/>
                </a:solidFill>
                <a:latin typeface="Times New Roman" charset="0"/>
                <a:cs typeface="DejaVu Sans" charset="0"/>
              </a:rPr>
              <a:pPr eaLnBrk="1"/>
              <a:t>130</a:t>
            </a:fld>
            <a:endParaRPr lang="en-US" sz="1300">
              <a:solidFill>
                <a:srgbClr val="000000"/>
              </a:solidFill>
              <a:latin typeface="Times New Roman" charset="0"/>
              <a:cs typeface="DejaVu Sans"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Image Placeholder 1"/>
          <p:cNvSpPr>
            <a:spLocks noGrp="1" noRot="1" noChangeAspect="1"/>
          </p:cNvSpPr>
          <p:nvPr>
            <p:ph type="sldImg"/>
          </p:nvPr>
        </p:nvSpPr>
        <p:spPr/>
      </p:sp>
      <p:sp>
        <p:nvSpPr>
          <p:cNvPr id="228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ea typeface="ＭＳ Ｐゴシック" charset="0"/>
                <a:cs typeface="ＭＳ Ｐゴシック" charset="0"/>
              </a:rPr>
              <a:t>Check pointing is the ability to save your program before it is done calculating and then restart it later at a different time or even on a different machine.  Typically you have to write the save and restart into each program.  However, there are a few libraries now that will do this automatically by saving out the entire memory and system state and then loading it back in again.  </a:t>
            </a:r>
          </a:p>
          <a:p>
            <a:endParaRPr lang="en-US">
              <a:ea typeface="ＭＳ Ｐゴシック" charset="0"/>
              <a:cs typeface="ＭＳ Ｐゴシック" charset="0"/>
            </a:endParaRPr>
          </a:p>
          <a:p>
            <a:r>
              <a:rPr lang="en-US">
                <a:ea typeface="ＭＳ Ｐゴシック" charset="0"/>
                <a:cs typeface="ＭＳ Ｐゴシック" charset="0"/>
              </a:rPr>
              <a:t>As HPC scales to bigger and bigger system,  hardware is guaranteed to fail.  Failures need to be addressed at all levels, including the hardware, network, OS and the application.  Check pointing your code allows the research to be robust to all types of hardware failures.  </a:t>
            </a:r>
          </a:p>
          <a:p>
            <a:endParaRPr lang="en-US">
              <a:ea typeface="ＭＳ Ｐゴシック" charset="0"/>
              <a:cs typeface="ＭＳ Ｐゴシック" charset="0"/>
            </a:endParaRPr>
          </a:p>
          <a:p>
            <a:r>
              <a:rPr lang="en-US">
                <a:ea typeface="ＭＳ Ｐゴシック" charset="0"/>
                <a:cs typeface="ＭＳ Ｐゴシック" charset="0"/>
              </a:rPr>
              <a:t>Users can also use check pointing to run longer jobs on systems with limited time resources.  </a:t>
            </a:r>
          </a:p>
        </p:txBody>
      </p:sp>
      <p:sp>
        <p:nvSpPr>
          <p:cNvPr id="2283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7442" eaLnBrk="0">
              <a:tabLst>
                <a:tab pos="649628" algn="l"/>
                <a:tab pos="1299256" algn="l"/>
                <a:tab pos="1948884" algn="l"/>
                <a:tab pos="2598511" algn="l"/>
              </a:tabLst>
              <a:defRPr sz="2200">
                <a:solidFill>
                  <a:schemeClr val="tx1"/>
                </a:solidFill>
                <a:latin typeface="Arial" charset="0"/>
                <a:ea typeface="ＭＳ Ｐゴシック" charset="0"/>
                <a:cs typeface="ＭＳ Ｐゴシック" charset="0"/>
              </a:defRPr>
            </a:lvl1pPr>
            <a:lvl2pPr marL="666723" indent="-256432" defTabSz="407442" eaLnBrk="0">
              <a:tabLst>
                <a:tab pos="649628" algn="l"/>
                <a:tab pos="1299256" algn="l"/>
                <a:tab pos="1948884" algn="l"/>
                <a:tab pos="2598511" algn="l"/>
              </a:tabLst>
              <a:defRPr sz="2200">
                <a:solidFill>
                  <a:schemeClr val="tx1"/>
                </a:solidFill>
                <a:latin typeface="Arial" charset="0"/>
                <a:ea typeface="ＭＳ Ｐゴシック" charset="0"/>
              </a:defRPr>
            </a:lvl2pPr>
            <a:lvl3pPr marL="1025728"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3pPr>
            <a:lvl4pPr marL="1436019"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4pPr>
            <a:lvl5pPr marL="1846311" indent="-205146" defTabSz="407442" eaLnBrk="0">
              <a:tabLst>
                <a:tab pos="649628" algn="l"/>
                <a:tab pos="1299256" algn="l"/>
                <a:tab pos="1948884" algn="l"/>
                <a:tab pos="2598511" algn="l"/>
              </a:tabLst>
              <a:defRPr sz="2200">
                <a:solidFill>
                  <a:schemeClr val="tx1"/>
                </a:solidFill>
                <a:latin typeface="Arial" charset="0"/>
                <a:ea typeface="ＭＳ Ｐゴシック" charset="0"/>
              </a:defRPr>
            </a:lvl5pPr>
            <a:lvl6pPr marL="2256602"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6pPr>
            <a:lvl7pPr marL="2666893"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7pPr>
            <a:lvl8pPr marL="3077185"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8pPr>
            <a:lvl9pPr marL="3487476" indent="-205146" defTabSz="407442" eaLnBrk="0" fontAlgn="base" hangingPunct="0">
              <a:lnSpc>
                <a:spcPct val="93000"/>
              </a:lnSpc>
              <a:spcBef>
                <a:spcPct val="0"/>
              </a:spcBef>
              <a:spcAft>
                <a:spcPct val="0"/>
              </a:spcAft>
              <a:buClr>
                <a:srgbClr val="000000"/>
              </a:buClr>
              <a:buSzPct val="100000"/>
              <a:buFont typeface="Times New Roman" charset="0"/>
              <a:tabLst>
                <a:tab pos="649628" algn="l"/>
                <a:tab pos="1299256" algn="l"/>
                <a:tab pos="1948884" algn="l"/>
                <a:tab pos="2598511" algn="l"/>
              </a:tabLst>
              <a:defRPr sz="2200">
                <a:solidFill>
                  <a:schemeClr val="tx1"/>
                </a:solidFill>
                <a:latin typeface="Arial" charset="0"/>
                <a:ea typeface="ＭＳ Ｐゴシック" charset="0"/>
              </a:defRPr>
            </a:lvl9pPr>
          </a:lstStyle>
          <a:p>
            <a:pPr eaLnBrk="1"/>
            <a:fld id="{C4BBDD67-0FBC-1B4F-ACAF-F7AF11AEB05B}" type="slidenum">
              <a:rPr lang="en-US" sz="1300">
                <a:solidFill>
                  <a:srgbClr val="000000"/>
                </a:solidFill>
                <a:latin typeface="Times New Roman" charset="0"/>
                <a:cs typeface="DejaVu Sans" charset="0"/>
              </a:rPr>
              <a:pPr eaLnBrk="1"/>
              <a:t>131</a:t>
            </a:fld>
            <a:endParaRPr lang="en-US" sz="1300">
              <a:solidFill>
                <a:srgbClr val="000000"/>
              </a:solidFill>
              <a:latin typeface="Times New Roman"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a:prstGeom prst="rect">
            <a:avLst/>
          </a:prstGeom>
        </p:spPr>
        <p:txBody>
          <a:bodyPr lIns="91390" tIns="45697" rIns="91390" bIns="45697"/>
          <a:lstStyle>
            <a:lvl1pPr>
              <a:defRPr baseline="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2"/>
            <a:ext cx="6400800" cy="1752600"/>
          </a:xfrm>
          <a:prstGeom prst="rect">
            <a:avLst/>
          </a:prstGeom>
        </p:spPr>
        <p:txBody>
          <a:bodyPr lIns="91390" tIns="45697" rIns="91390" bIns="45697"/>
          <a:lstStyle>
            <a:lvl1pPr marL="0" indent="0" algn="ctr">
              <a:buNone/>
              <a:defRPr baseline="0">
                <a:solidFill>
                  <a:schemeClr val="tx1">
                    <a:tint val="75000"/>
                  </a:schemeClr>
                </a:solidFill>
              </a:defRPr>
            </a:lvl1pPr>
            <a:lvl2pPr marL="456963" indent="0" algn="ctr">
              <a:buNone/>
              <a:defRPr>
                <a:solidFill>
                  <a:schemeClr val="tx1">
                    <a:tint val="75000"/>
                  </a:schemeClr>
                </a:solidFill>
              </a:defRPr>
            </a:lvl2pPr>
            <a:lvl3pPr marL="913926" indent="0" algn="ctr">
              <a:buNone/>
              <a:defRPr>
                <a:solidFill>
                  <a:schemeClr val="tx1">
                    <a:tint val="75000"/>
                  </a:schemeClr>
                </a:solidFill>
              </a:defRPr>
            </a:lvl3pPr>
            <a:lvl4pPr marL="1370890" indent="0" algn="ctr">
              <a:buNone/>
              <a:defRPr>
                <a:solidFill>
                  <a:schemeClr val="tx1">
                    <a:tint val="75000"/>
                  </a:schemeClr>
                </a:solidFill>
              </a:defRPr>
            </a:lvl4pPr>
            <a:lvl5pPr marL="1827852" indent="0" algn="ctr">
              <a:buNone/>
              <a:defRPr>
                <a:solidFill>
                  <a:schemeClr val="tx1">
                    <a:tint val="75000"/>
                  </a:schemeClr>
                </a:solidFill>
              </a:defRPr>
            </a:lvl5pPr>
            <a:lvl6pPr marL="2284815" indent="0" algn="ctr">
              <a:buNone/>
              <a:defRPr>
                <a:solidFill>
                  <a:schemeClr val="tx1">
                    <a:tint val="75000"/>
                  </a:schemeClr>
                </a:solidFill>
              </a:defRPr>
            </a:lvl6pPr>
            <a:lvl7pPr marL="2741778" indent="0" algn="ctr">
              <a:buNone/>
              <a:defRPr>
                <a:solidFill>
                  <a:schemeClr val="tx1">
                    <a:tint val="75000"/>
                  </a:schemeClr>
                </a:solidFill>
              </a:defRPr>
            </a:lvl7pPr>
            <a:lvl8pPr marL="3198740" indent="0" algn="ctr">
              <a:buNone/>
              <a:defRPr>
                <a:solidFill>
                  <a:schemeClr val="tx1">
                    <a:tint val="75000"/>
                  </a:schemeClr>
                </a:solidFill>
              </a:defRPr>
            </a:lvl8pPr>
            <a:lvl9pPr marL="3655704"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wrap="square" numCol="1" anchorCtr="0" compatLnSpc="1">
            <a:prstTxWarp prst="textNoShape">
              <a:avLst/>
            </a:prstTxWarp>
          </a:bodyPr>
          <a:lstStyle>
            <a:lvl1pPr>
              <a:buFont typeface="Times New Roman" charset="0"/>
              <a:buNone/>
              <a:defRPr>
                <a:solidFill>
                  <a:srgbClr val="898989"/>
                </a:solidFill>
                <a:latin typeface="Arial" charset="0"/>
                <a:ea typeface="ＭＳ Ｐゴシック" charset="0"/>
                <a:cs typeface="ＭＳ Ｐゴシック" charset="0"/>
              </a:defRPr>
            </a:lvl1pPr>
          </a:lstStyle>
          <a:p>
            <a:pPr>
              <a:defRPr/>
            </a:pPr>
            <a:fld id="{B1002FA9-4E84-2743-8FEC-841D0767F1DB}" type="datetimeFigureOut">
              <a:rPr lang="en-US"/>
              <a:pPr>
                <a:defRPr/>
              </a:pPr>
              <a:t>12/4/14</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dirty="0" smtClean="0"/>
              <a:t>https://</a:t>
            </a:r>
            <a:r>
              <a:rPr lang="en-US" dirty="0" err="1" smtClean="0"/>
              <a:t>wiki.hpcc.msu.edu</a:t>
            </a:r>
            <a:r>
              <a:rPr lang="en-US" dirty="0" smtClean="0"/>
              <a:t>/x/6QFiAQ</a:t>
            </a:r>
          </a:p>
        </p:txBody>
      </p:sp>
      <p:sp>
        <p:nvSpPr>
          <p:cNvPr id="6" name="Slide Number Placeholder 5"/>
          <p:cNvSpPr>
            <a:spLocks noGrp="1"/>
          </p:cNvSpPr>
          <p:nvPr>
            <p:ph type="sldNum" sz="quarter" idx="12"/>
          </p:nvPr>
        </p:nvSpPr>
        <p:spPr/>
        <p:txBody>
          <a:bodyPr/>
          <a:lstStyle>
            <a:lvl1pPr>
              <a:defRPr/>
            </a:lvl1pPr>
          </a:lstStyle>
          <a:p>
            <a:pPr>
              <a:defRPr/>
            </a:pPr>
            <a:fld id="{A9BA26C0-4A52-9249-B39F-7CBA41857F63}" type="slidenum">
              <a:rPr lang="en-US"/>
              <a:pPr>
                <a:defRPr/>
              </a:pPr>
              <a:t>‹#›</a:t>
            </a:fld>
            <a:endParaRPr lang="en-US"/>
          </a:p>
        </p:txBody>
      </p:sp>
    </p:spTree>
    <p:extLst>
      <p:ext uri="{BB962C8B-B14F-4D97-AF65-F5344CB8AC3E}">
        <p14:creationId xmlns:p14="http://schemas.microsoft.com/office/powerpoint/2010/main" val="3825475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90" tIns="45697" rIns="91390" bIns="45697"/>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3"/>
            <a:ext cx="8229600" cy="4525963"/>
          </a:xfrm>
          <a:prstGeom prst="rect">
            <a:avLst/>
          </a:prstGeom>
        </p:spPr>
        <p:txBody>
          <a:bodyPr vert="eaVert" lIns="91390" tIns="45697" rIns="91390"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240652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3"/>
            <a:ext cx="2057400" cy="5851525"/>
          </a:xfrm>
          <a:prstGeom prst="rect">
            <a:avLst/>
          </a:prstGeom>
        </p:spPr>
        <p:txBody>
          <a:bodyPr vert="eaVert" lIns="91390" tIns="45697" rIns="91390" bIns="45697"/>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3"/>
            <a:ext cx="6019800" cy="5851525"/>
          </a:xfrm>
          <a:prstGeom prst="rect">
            <a:avLst/>
          </a:prstGeom>
        </p:spPr>
        <p:txBody>
          <a:bodyPr vert="eaVert" lIns="91390" tIns="45697" rIns="91390" bIns="45697"/>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2294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75731"/>
            <a:ext cx="8229600" cy="1143000"/>
          </a:xfrm>
          <a:prstGeom prst="rect">
            <a:avLst/>
          </a:prstGeom>
        </p:spPr>
        <p:txBody>
          <a:bodyPr lIns="91390" tIns="45697" rIns="91390" bIns="45697"/>
          <a:lstStyle>
            <a:lvl1pPr algn="l">
              <a:defRPr baseline="0"/>
            </a:lvl1pPr>
          </a:lstStyle>
          <a:p>
            <a:r>
              <a:rPr lang="en-US" smtClean="0"/>
              <a:t>Click to edit Master title style</a:t>
            </a:r>
            <a:endParaRPr lang="en-US" dirty="0"/>
          </a:p>
        </p:txBody>
      </p:sp>
      <p:sp>
        <p:nvSpPr>
          <p:cNvPr id="3" name="Content Placeholder 2"/>
          <p:cNvSpPr>
            <a:spLocks noGrp="1"/>
          </p:cNvSpPr>
          <p:nvPr>
            <p:ph idx="1"/>
          </p:nvPr>
        </p:nvSpPr>
        <p:spPr>
          <a:xfrm>
            <a:off x="457200" y="1968785"/>
            <a:ext cx="8229600" cy="4127216"/>
          </a:xfrm>
          <a:prstGeom prst="rect">
            <a:avLst/>
          </a:prstGeom>
        </p:spPr>
        <p:txBody>
          <a:bodyPr lIns="91390" tIns="45697" rIns="91390" bIns="45697"/>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5" name="Footer Placeholder 4"/>
          <p:cNvSpPr>
            <a:spLocks noGrp="1"/>
          </p:cNvSpPr>
          <p:nvPr>
            <p:ph type="ftr" sz="quarter" idx="11"/>
          </p:nvPr>
        </p:nvSpPr>
        <p:spPr/>
        <p:txBody>
          <a:bodyPr/>
          <a:lstStyle>
            <a:lvl1pPr>
              <a:defRPr/>
            </a:lvl1pPr>
          </a:lstStyle>
          <a:p>
            <a:endParaRPr lang="en-US" dirty="0"/>
          </a:p>
        </p:txBody>
      </p:sp>
    </p:spTree>
    <p:extLst>
      <p:ext uri="{BB962C8B-B14F-4D97-AF65-F5344CB8AC3E}">
        <p14:creationId xmlns:p14="http://schemas.microsoft.com/office/powerpoint/2010/main" val="2968066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a:prstGeom prst="rect">
            <a:avLst/>
          </a:prstGeom>
        </p:spPr>
        <p:txBody>
          <a:bodyPr lIns="91390" tIns="45697" rIns="91390" bIns="45697"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a:prstGeom prst="rect">
            <a:avLst/>
          </a:prstGeom>
        </p:spPr>
        <p:txBody>
          <a:bodyPr lIns="91390" tIns="45697" rIns="91390" bIns="45697" anchor="b"/>
          <a:lstStyle>
            <a:lvl1pPr marL="0" indent="0">
              <a:buNone/>
              <a:defRPr sz="2000">
                <a:solidFill>
                  <a:schemeClr val="tx1">
                    <a:tint val="75000"/>
                  </a:schemeClr>
                </a:solidFill>
              </a:defRPr>
            </a:lvl1pPr>
            <a:lvl2pPr marL="456963" indent="0">
              <a:buNone/>
              <a:defRPr sz="1800">
                <a:solidFill>
                  <a:schemeClr val="tx1">
                    <a:tint val="75000"/>
                  </a:schemeClr>
                </a:solidFill>
              </a:defRPr>
            </a:lvl2pPr>
            <a:lvl3pPr marL="913926" indent="0">
              <a:buNone/>
              <a:defRPr sz="1600">
                <a:solidFill>
                  <a:schemeClr val="tx1">
                    <a:tint val="75000"/>
                  </a:schemeClr>
                </a:solidFill>
              </a:defRPr>
            </a:lvl3pPr>
            <a:lvl4pPr marL="1370890" indent="0">
              <a:buNone/>
              <a:defRPr sz="1400">
                <a:solidFill>
                  <a:schemeClr val="tx1">
                    <a:tint val="75000"/>
                  </a:schemeClr>
                </a:solidFill>
              </a:defRPr>
            </a:lvl4pPr>
            <a:lvl5pPr marL="1827852" indent="0">
              <a:buNone/>
              <a:defRPr sz="1400">
                <a:solidFill>
                  <a:schemeClr val="tx1">
                    <a:tint val="75000"/>
                  </a:schemeClr>
                </a:solidFill>
              </a:defRPr>
            </a:lvl5pPr>
            <a:lvl6pPr marL="2284815" indent="0">
              <a:buNone/>
              <a:defRPr sz="1400">
                <a:solidFill>
                  <a:schemeClr val="tx1">
                    <a:tint val="75000"/>
                  </a:schemeClr>
                </a:solidFill>
              </a:defRPr>
            </a:lvl6pPr>
            <a:lvl7pPr marL="2741778" indent="0">
              <a:buNone/>
              <a:defRPr sz="1400">
                <a:solidFill>
                  <a:schemeClr val="tx1">
                    <a:tint val="75000"/>
                  </a:schemeClr>
                </a:solidFill>
              </a:defRPr>
            </a:lvl7pPr>
            <a:lvl8pPr marL="3198740" indent="0">
              <a:buNone/>
              <a:defRPr sz="1400">
                <a:solidFill>
                  <a:schemeClr val="tx1">
                    <a:tint val="75000"/>
                  </a:schemeClr>
                </a:solidFill>
              </a:defRPr>
            </a:lvl8pPr>
            <a:lvl9pPr marL="365570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95025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8736" y="609597"/>
            <a:ext cx="8229600" cy="778937"/>
          </a:xfrm>
          <a:prstGeom prst="rect">
            <a:avLst/>
          </a:prstGeom>
        </p:spPr>
        <p:txBody>
          <a:bodyPr lIns="91390" tIns="45697" rIns="91390" bIns="45697"/>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888061"/>
            <a:ext cx="4038600" cy="4238419"/>
          </a:xfrm>
          <a:prstGeom prst="rect">
            <a:avLst/>
          </a:prstGeom>
        </p:spPr>
        <p:txBody>
          <a:bodyPr lIns="91390" tIns="45697" rIns="91390" bIns="45697"/>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888061"/>
            <a:ext cx="4038600" cy="4238419"/>
          </a:xfrm>
          <a:prstGeom prst="rect">
            <a:avLst/>
          </a:prstGeom>
        </p:spPr>
        <p:txBody>
          <a:bodyPr lIns="91390" tIns="45697" rIns="91390" bIns="45697"/>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81428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0271" y="583137"/>
            <a:ext cx="8229600" cy="839263"/>
          </a:xfrm>
          <a:prstGeom prst="rect">
            <a:avLst/>
          </a:prstGeom>
        </p:spPr>
        <p:txBody>
          <a:bodyPr lIns="91390" tIns="45697" rIns="91390" bIns="45697"/>
          <a:lstStyle>
            <a:lvl1pPr algn="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941507"/>
            <a:ext cx="4040188" cy="639762"/>
          </a:xfrm>
          <a:prstGeom prst="rect">
            <a:avLst/>
          </a:prstGeom>
        </p:spPr>
        <p:txBody>
          <a:bodyPr lIns="91390" tIns="45697" rIns="91390" bIns="45697" anchor="b"/>
          <a:lstStyle>
            <a:lvl1pPr marL="0" indent="0">
              <a:buNone/>
              <a:defRPr sz="2400" b="1"/>
            </a:lvl1pPr>
            <a:lvl2pPr marL="456963" indent="0">
              <a:buNone/>
              <a:defRPr sz="2000" b="1"/>
            </a:lvl2pPr>
            <a:lvl3pPr marL="913926" indent="0">
              <a:buNone/>
              <a:defRPr sz="1800" b="1"/>
            </a:lvl3pPr>
            <a:lvl4pPr marL="1370890" indent="0">
              <a:buNone/>
              <a:defRPr sz="1600" b="1"/>
            </a:lvl4pPr>
            <a:lvl5pPr marL="1827852" indent="0">
              <a:buNone/>
              <a:defRPr sz="1600" b="1"/>
            </a:lvl5pPr>
            <a:lvl6pPr marL="2284815" indent="0">
              <a:buNone/>
              <a:defRPr sz="1600" b="1"/>
            </a:lvl6pPr>
            <a:lvl7pPr marL="2741778" indent="0">
              <a:buNone/>
              <a:defRPr sz="1600" b="1"/>
            </a:lvl7pPr>
            <a:lvl8pPr marL="3198740" indent="0">
              <a:buNone/>
              <a:defRPr sz="1600" b="1"/>
            </a:lvl8pPr>
            <a:lvl9pPr marL="365570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581271"/>
            <a:ext cx="4040188" cy="3555373"/>
          </a:xfrm>
          <a:prstGeom prst="rect">
            <a:avLst/>
          </a:prstGeom>
        </p:spPr>
        <p:txBody>
          <a:bodyPr lIns="91390" tIns="45697" rIns="91390" bIns="45697"/>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941507"/>
            <a:ext cx="4041775" cy="639762"/>
          </a:xfrm>
          <a:prstGeom prst="rect">
            <a:avLst/>
          </a:prstGeom>
        </p:spPr>
        <p:txBody>
          <a:bodyPr lIns="91390" tIns="45697" rIns="91390" bIns="45697" anchor="b"/>
          <a:lstStyle>
            <a:lvl1pPr marL="0" indent="0">
              <a:buNone/>
              <a:defRPr sz="2400" b="1"/>
            </a:lvl1pPr>
            <a:lvl2pPr marL="456963" indent="0">
              <a:buNone/>
              <a:defRPr sz="2000" b="1"/>
            </a:lvl2pPr>
            <a:lvl3pPr marL="913926" indent="0">
              <a:buNone/>
              <a:defRPr sz="1800" b="1"/>
            </a:lvl3pPr>
            <a:lvl4pPr marL="1370890" indent="0">
              <a:buNone/>
              <a:defRPr sz="1600" b="1"/>
            </a:lvl4pPr>
            <a:lvl5pPr marL="1827852" indent="0">
              <a:buNone/>
              <a:defRPr sz="1600" b="1"/>
            </a:lvl5pPr>
            <a:lvl6pPr marL="2284815" indent="0">
              <a:buNone/>
              <a:defRPr sz="1600" b="1"/>
            </a:lvl6pPr>
            <a:lvl7pPr marL="2741778" indent="0">
              <a:buNone/>
              <a:defRPr sz="1600" b="1"/>
            </a:lvl7pPr>
            <a:lvl8pPr marL="3198740" indent="0">
              <a:buNone/>
              <a:defRPr sz="1600" b="1"/>
            </a:lvl8pPr>
            <a:lvl9pPr marL="365570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581271"/>
            <a:ext cx="4041775" cy="3555373"/>
          </a:xfrm>
          <a:prstGeom prst="rect">
            <a:avLst/>
          </a:prstGeom>
        </p:spPr>
        <p:txBody>
          <a:bodyPr lIns="91390" tIns="45697" rIns="91390" bIns="45697"/>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6954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83142"/>
            <a:ext cx="8229600" cy="737663"/>
          </a:xfrm>
          <a:prstGeom prst="rect">
            <a:avLst/>
          </a:prstGeom>
        </p:spPr>
        <p:txBody>
          <a:bodyPr lIns="91390" tIns="45697" rIns="91390" bIns="45697"/>
          <a:lstStyle>
            <a:lvl1pPr algn="l">
              <a:defRPr/>
            </a:lvl1p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F2BE0732-BAE8-0F45-8B85-EA4553B421EB}" type="slidenum">
              <a:rPr lang="en-US" smtClean="0"/>
              <a:t>‹#›</a:t>
            </a:fld>
            <a:endParaRPr lang="en-US"/>
          </a:p>
        </p:txBody>
      </p:sp>
    </p:spTree>
    <p:extLst>
      <p:ext uri="{BB962C8B-B14F-4D97-AF65-F5344CB8AC3E}">
        <p14:creationId xmlns:p14="http://schemas.microsoft.com/office/powerpoint/2010/main" val="3537063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F2BE0732-BAE8-0F45-8B85-EA4553B421EB}" type="slidenum">
              <a:rPr lang="en-US" smtClean="0"/>
              <a:t>‹#›</a:t>
            </a:fld>
            <a:endParaRPr lang="en-US"/>
          </a:p>
        </p:txBody>
      </p:sp>
    </p:spTree>
    <p:extLst>
      <p:ext uri="{BB962C8B-B14F-4D97-AF65-F5344CB8AC3E}">
        <p14:creationId xmlns:p14="http://schemas.microsoft.com/office/powerpoint/2010/main" val="26169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949454"/>
            <a:ext cx="3008313" cy="1162050"/>
          </a:xfrm>
          <a:prstGeom prst="rect">
            <a:avLst/>
          </a:prstGeom>
        </p:spPr>
        <p:txBody>
          <a:bodyPr lIns="91390" tIns="45697" rIns="91390" bIns="45697"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1949455"/>
            <a:ext cx="5111750" cy="5853113"/>
          </a:xfrm>
          <a:prstGeom prst="rect">
            <a:avLst/>
          </a:prstGeom>
        </p:spPr>
        <p:txBody>
          <a:bodyPr lIns="91390" tIns="45697" rIns="91390" bIns="45697"/>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3111500"/>
            <a:ext cx="3008313" cy="4691063"/>
          </a:xfrm>
          <a:prstGeom prst="rect">
            <a:avLst/>
          </a:prstGeom>
        </p:spPr>
        <p:txBody>
          <a:bodyPr lIns="91390" tIns="45697" rIns="91390" bIns="45697"/>
          <a:lstStyle>
            <a:lvl1pPr marL="0" indent="0">
              <a:buNone/>
              <a:defRPr sz="1400"/>
            </a:lvl1pPr>
            <a:lvl2pPr marL="456963" indent="0">
              <a:buNone/>
              <a:defRPr sz="1200"/>
            </a:lvl2pPr>
            <a:lvl3pPr marL="913926" indent="0">
              <a:buNone/>
              <a:defRPr sz="1000"/>
            </a:lvl3pPr>
            <a:lvl4pPr marL="1370890" indent="0">
              <a:buNone/>
              <a:defRPr sz="900"/>
            </a:lvl4pPr>
            <a:lvl5pPr marL="1827852" indent="0">
              <a:buNone/>
              <a:defRPr sz="900"/>
            </a:lvl5pPr>
            <a:lvl6pPr marL="2284815" indent="0">
              <a:buNone/>
              <a:defRPr sz="900"/>
            </a:lvl6pPr>
            <a:lvl7pPr marL="2741778" indent="0">
              <a:buNone/>
              <a:defRPr sz="900"/>
            </a:lvl7pPr>
            <a:lvl8pPr marL="3198740" indent="0">
              <a:buNone/>
              <a:defRPr sz="900"/>
            </a:lvl8pPr>
            <a:lvl9pPr marL="365570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F2BE0732-BAE8-0F45-8B85-EA4553B421EB}" type="slidenum">
              <a:rPr lang="en-US" smtClean="0"/>
              <a:t>‹#›</a:t>
            </a:fld>
            <a:endParaRPr lang="en-US"/>
          </a:p>
        </p:txBody>
      </p:sp>
    </p:spTree>
    <p:extLst>
      <p:ext uri="{BB962C8B-B14F-4D97-AF65-F5344CB8AC3E}">
        <p14:creationId xmlns:p14="http://schemas.microsoft.com/office/powerpoint/2010/main" val="2719543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65136"/>
            <a:ext cx="5486400" cy="566738"/>
          </a:xfrm>
          <a:prstGeom prst="rect">
            <a:avLst/>
          </a:prstGeom>
        </p:spPr>
        <p:txBody>
          <a:bodyPr lIns="91390" tIns="45697" rIns="91390" bIns="45697"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94242"/>
            <a:ext cx="5486400" cy="4114800"/>
          </a:xfrm>
          <a:prstGeom prst="rect">
            <a:avLst/>
          </a:prstGeom>
        </p:spPr>
        <p:txBody>
          <a:bodyPr lIns="91390" tIns="45697" rIns="91390" bIns="45697"/>
          <a:lstStyle>
            <a:lvl1pPr marL="0" indent="0">
              <a:buNone/>
              <a:defRPr sz="3200"/>
            </a:lvl1pPr>
            <a:lvl2pPr marL="456963" indent="0">
              <a:buNone/>
              <a:defRPr sz="2800"/>
            </a:lvl2pPr>
            <a:lvl3pPr marL="913926" indent="0">
              <a:buNone/>
              <a:defRPr sz="2400"/>
            </a:lvl3pPr>
            <a:lvl4pPr marL="1370890" indent="0">
              <a:buNone/>
              <a:defRPr sz="2000"/>
            </a:lvl4pPr>
            <a:lvl5pPr marL="1827852" indent="0">
              <a:buNone/>
              <a:defRPr sz="2000"/>
            </a:lvl5pPr>
            <a:lvl6pPr marL="2284815" indent="0">
              <a:buNone/>
              <a:defRPr sz="2000"/>
            </a:lvl6pPr>
            <a:lvl7pPr marL="2741778" indent="0">
              <a:buNone/>
              <a:defRPr sz="2000"/>
            </a:lvl7pPr>
            <a:lvl8pPr marL="3198740" indent="0">
              <a:buNone/>
              <a:defRPr sz="2000"/>
            </a:lvl8pPr>
            <a:lvl9pPr marL="3655704"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792288" y="5231874"/>
            <a:ext cx="5486400" cy="804862"/>
          </a:xfrm>
          <a:prstGeom prst="rect">
            <a:avLst/>
          </a:prstGeom>
        </p:spPr>
        <p:txBody>
          <a:bodyPr lIns="91390" tIns="45697" rIns="91390" bIns="45697"/>
          <a:lstStyle>
            <a:lvl1pPr marL="0" indent="0">
              <a:buNone/>
              <a:defRPr sz="1400"/>
            </a:lvl1pPr>
            <a:lvl2pPr marL="456963" indent="0">
              <a:buNone/>
              <a:defRPr sz="1200"/>
            </a:lvl2pPr>
            <a:lvl3pPr marL="913926" indent="0">
              <a:buNone/>
              <a:defRPr sz="1000"/>
            </a:lvl3pPr>
            <a:lvl4pPr marL="1370890" indent="0">
              <a:buNone/>
              <a:defRPr sz="900"/>
            </a:lvl4pPr>
            <a:lvl5pPr marL="1827852" indent="0">
              <a:buNone/>
              <a:defRPr sz="900"/>
            </a:lvl5pPr>
            <a:lvl6pPr marL="2284815" indent="0">
              <a:buNone/>
              <a:defRPr sz="900"/>
            </a:lvl6pPr>
            <a:lvl7pPr marL="2741778" indent="0">
              <a:buNone/>
              <a:defRPr sz="900"/>
            </a:lvl7pPr>
            <a:lvl8pPr marL="3198740" indent="0">
              <a:buNone/>
              <a:defRPr sz="900"/>
            </a:lvl8pPr>
            <a:lvl9pPr marL="3655704"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C5FD350-225D-404B-A0FB-AD99CB87298D}" type="datetimeFigureOut">
              <a:rPr lang="en-US" smtClean="0"/>
              <a:pPr/>
              <a:t>12/4/14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1848198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hyperlink" Target="https://wiki.hpcc.msu.edu/x/6QFiAQ"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6485" y="6356827"/>
            <a:ext cx="2134080" cy="364359"/>
          </a:xfrm>
          <a:prstGeom prst="rect">
            <a:avLst/>
          </a:prstGeom>
        </p:spPr>
        <p:txBody>
          <a:bodyPr vert="horz" lIns="91390" tIns="45697" rIns="91390" bIns="45697" rtlCol="0" anchor="ctr"/>
          <a:lstStyle>
            <a:lvl1pPr algn="l">
              <a:buFont typeface="Times New Roman" pitchFamily="18" charset="0"/>
              <a:buNone/>
              <a:defRPr sz="1200">
                <a:solidFill>
                  <a:schemeClr val="tx1">
                    <a:tint val="75000"/>
                  </a:schemeClr>
                </a:solidFill>
                <a:latin typeface="Arial" pitchFamily="34" charset="0"/>
                <a:ea typeface="ＭＳ Ｐゴシック" pitchFamily="34" charset="-128"/>
                <a:cs typeface="+mn-cs"/>
              </a:defRPr>
            </a:lvl1pPr>
          </a:lstStyle>
          <a:p>
            <a:pPr>
              <a:defRPr/>
            </a:pPr>
            <a:endParaRPr lang="en-US"/>
          </a:p>
        </p:txBody>
      </p:sp>
      <p:sp>
        <p:nvSpPr>
          <p:cNvPr id="5" name="Footer Placeholder 4"/>
          <p:cNvSpPr>
            <a:spLocks noGrp="1"/>
          </p:cNvSpPr>
          <p:nvPr>
            <p:ph type="ftr" sz="quarter" idx="3"/>
          </p:nvPr>
        </p:nvSpPr>
        <p:spPr>
          <a:xfrm>
            <a:off x="3124800" y="6356827"/>
            <a:ext cx="2894400" cy="364359"/>
          </a:xfrm>
          <a:prstGeom prst="rect">
            <a:avLst/>
          </a:prstGeom>
        </p:spPr>
        <p:txBody>
          <a:bodyPr vert="horz" lIns="91390" tIns="45697" rIns="91390" bIns="45697" rtlCol="0" anchor="ctr"/>
          <a:lstStyle>
            <a:lvl1pPr algn="ctr">
              <a:buFont typeface="Times New Roman" pitchFamily="18" charset="0"/>
              <a:buNone/>
              <a:defRPr sz="1200">
                <a:solidFill>
                  <a:schemeClr val="tx1">
                    <a:tint val="75000"/>
                  </a:schemeClr>
                </a:solidFill>
                <a:latin typeface="Arial" pitchFamily="34" charset="0"/>
                <a:ea typeface="ＭＳ Ｐゴシック" pitchFamily="34" charset="-128"/>
                <a:cs typeface="+mn-cs"/>
              </a:defRPr>
            </a:lvl1pPr>
          </a:lstStyle>
          <a:p>
            <a:pPr>
              <a:defRPr/>
            </a:pPr>
            <a:endParaRPr lang="en-US" dirty="0"/>
          </a:p>
        </p:txBody>
      </p:sp>
      <p:sp>
        <p:nvSpPr>
          <p:cNvPr id="27" name="Rectangle 26"/>
          <p:cNvSpPr/>
          <p:nvPr/>
        </p:nvSpPr>
        <p:spPr>
          <a:xfrm>
            <a:off x="276480" y="344199"/>
            <a:ext cx="8601120" cy="1179483"/>
          </a:xfrm>
          <a:prstGeom prst="rect">
            <a:avLst/>
          </a:prstGeom>
          <a:solidFill>
            <a:schemeClr val="bg1">
              <a:lumMod val="85000"/>
            </a:schemeClr>
          </a:solidFill>
          <a:ln>
            <a:noFill/>
          </a:ln>
          <a:effectLst/>
        </p:spPr>
        <p:style>
          <a:lnRef idx="1">
            <a:schemeClr val="dk1"/>
          </a:lnRef>
          <a:fillRef idx="2">
            <a:schemeClr val="dk1"/>
          </a:fillRef>
          <a:effectRef idx="1">
            <a:schemeClr val="dk1"/>
          </a:effectRef>
          <a:fontRef idx="minor">
            <a:schemeClr val="dk1"/>
          </a:fontRef>
        </p:style>
        <p:txBody>
          <a:bodyPr lIns="91390" tIns="45697" rIns="91390" bIns="45697" anchor="ctr"/>
          <a:lstStyle/>
          <a:p>
            <a:pPr algn="ctr">
              <a:buFont typeface="Times New Roman" pitchFamily="18" charset="0"/>
              <a:buNone/>
              <a:defRPr/>
            </a:pPr>
            <a:endParaRPr lang="en-US"/>
          </a:p>
        </p:txBody>
      </p:sp>
      <p:grpSp>
        <p:nvGrpSpPr>
          <p:cNvPr id="28" name="Group 16"/>
          <p:cNvGrpSpPr/>
          <p:nvPr/>
        </p:nvGrpSpPr>
        <p:grpSpPr>
          <a:xfrm flipV="1">
            <a:off x="276307" y="1512123"/>
            <a:ext cx="8600994" cy="201088"/>
            <a:chOff x="284163" y="1759420"/>
            <a:chExt cx="8576373" cy="137415"/>
          </a:xfrm>
          <a:solidFill>
            <a:schemeClr val="accent3">
              <a:lumMod val="20000"/>
              <a:lumOff val="80000"/>
            </a:schemeClr>
          </a:solidFill>
        </p:grpSpPr>
        <p:sp>
          <p:nvSpPr>
            <p:cNvPr id="29" name="Rectangle 28"/>
            <p:cNvSpPr/>
            <p:nvPr/>
          </p:nvSpPr>
          <p:spPr>
            <a:xfrm>
              <a:off x="284163" y="1759420"/>
              <a:ext cx="2743200" cy="137411"/>
            </a:xfrm>
            <a:prstGeom prst="rect">
              <a:avLst/>
            </a:prstGeom>
            <a:solidFill>
              <a:srgbClr val="1845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Times New Roman" pitchFamily="18" charset="0"/>
                <a:buNone/>
                <a:defRPr/>
              </a:pPr>
              <a:endParaRPr/>
            </a:p>
          </p:txBody>
        </p:sp>
        <p:sp>
          <p:nvSpPr>
            <p:cNvPr id="30" name="Rectangle 29"/>
            <p:cNvSpPr/>
            <p:nvPr/>
          </p:nvSpPr>
          <p:spPr>
            <a:xfrm>
              <a:off x="3027362" y="1759424"/>
              <a:ext cx="1858260" cy="13741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Times New Roman" pitchFamily="18" charset="0"/>
                <a:buNone/>
                <a:defRPr/>
              </a:pPr>
              <a:endParaRPr/>
            </a:p>
          </p:txBody>
        </p:sp>
        <p:sp>
          <p:nvSpPr>
            <p:cNvPr id="31" name="Rectangle 30"/>
            <p:cNvSpPr/>
            <p:nvPr/>
          </p:nvSpPr>
          <p:spPr>
            <a:xfrm>
              <a:off x="4885623" y="1759424"/>
              <a:ext cx="3974913" cy="1374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Times New Roman" pitchFamily="18" charset="0"/>
                <a:buNone/>
                <a:defRPr/>
              </a:pPr>
              <a:endParaRPr/>
            </a:p>
          </p:txBody>
        </p:sp>
      </p:grpSp>
      <p:pic>
        <p:nvPicPr>
          <p:cNvPr id="1030" name="Picture 31" descr="iCER Logo.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9365" y="6039997"/>
            <a:ext cx="498240" cy="63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2" descr="Michigan State University.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4160" y="6171023"/>
            <a:ext cx="1932480" cy="63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Slide Number Placeholder 5"/>
          <p:cNvSpPr>
            <a:spLocks noGrp="1"/>
          </p:cNvSpPr>
          <p:nvPr>
            <p:ph type="sldNum" sz="quarter" idx="4"/>
          </p:nvPr>
        </p:nvSpPr>
        <p:spPr>
          <a:xfrm>
            <a:off x="6553445" y="6356827"/>
            <a:ext cx="2134080" cy="364359"/>
          </a:xfrm>
          <a:prstGeom prst="rect">
            <a:avLst/>
          </a:prstGeom>
        </p:spPr>
        <p:txBody>
          <a:bodyPr vert="horz" wrap="square" lIns="91390" tIns="45697" rIns="91390" bIns="45697" numCol="1" anchor="t" anchorCtr="0" compatLnSpc="1">
            <a:prstTxWarp prst="textNoShape">
              <a:avLst/>
            </a:prstTxWarp>
          </a:bodyPr>
          <a:lstStyle>
            <a:lvl1pPr>
              <a:defRPr/>
            </a:lvl1pPr>
          </a:lstStyle>
          <a:p>
            <a:pPr>
              <a:defRPr/>
            </a:pPr>
            <a:fld id="{A4F035DF-E599-6B44-9DDE-90D9BA258E94}" type="slidenum">
              <a:rPr lang="en-US"/>
              <a:pPr>
                <a:defRPr/>
              </a:pPr>
              <a:t>‹#›</a:t>
            </a:fld>
            <a:endParaRPr lang="en-US"/>
          </a:p>
        </p:txBody>
      </p:sp>
      <p:pic>
        <p:nvPicPr>
          <p:cNvPr id="12" name="Picture 11"/>
          <p:cNvPicPr>
            <a:picLocks noChangeAspect="1"/>
          </p:cNvPicPr>
          <p:nvPr userDrawn="1"/>
        </p:nvPicPr>
        <p:blipFill>
          <a:blip r:embed="rId15"/>
          <a:stretch>
            <a:fillRect/>
          </a:stretch>
        </p:blipFill>
        <p:spPr>
          <a:xfrm>
            <a:off x="276481" y="6214992"/>
            <a:ext cx="560954" cy="482541"/>
          </a:xfrm>
          <a:prstGeom prst="rect">
            <a:avLst/>
          </a:prstGeom>
        </p:spPr>
      </p:pic>
      <p:sp>
        <p:nvSpPr>
          <p:cNvPr id="2" name="Rectangle 1"/>
          <p:cNvSpPr/>
          <p:nvPr userDrawn="1"/>
        </p:nvSpPr>
        <p:spPr>
          <a:xfrm>
            <a:off x="2906890" y="6389756"/>
            <a:ext cx="3346451" cy="307777"/>
          </a:xfrm>
          <a:prstGeom prst="rect">
            <a:avLst/>
          </a:prstGeom>
        </p:spPr>
        <p:txBody>
          <a:bodyPr wrap="none">
            <a:spAutoFit/>
          </a:bodyPr>
          <a:lstStyle/>
          <a:p>
            <a:pPr>
              <a:defRPr/>
            </a:pPr>
            <a:r>
              <a:rPr lang="en-US" sz="1400" dirty="0" smtClean="0">
                <a:hlinkClick r:id="rId16"/>
              </a:rPr>
              <a:t>https://wiki.hpcc.msu.edu/x/6QFiAQ</a:t>
            </a:r>
            <a:r>
              <a:rPr lang="en-US" sz="1400" dirty="0" smtClean="0"/>
              <a:t> </a:t>
            </a:r>
            <a:endParaRPr lang="en-US" sz="1400" dirty="0"/>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defTabSz="456299"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6299" rtl="0" eaLnBrk="1" fontAlgn="base" hangingPunct="1">
        <a:spcBef>
          <a:spcPct val="0"/>
        </a:spcBef>
        <a:spcAft>
          <a:spcPct val="0"/>
        </a:spcAft>
        <a:defRPr sz="4400">
          <a:solidFill>
            <a:schemeClr val="tx1"/>
          </a:solidFill>
          <a:latin typeface="Century Gothic" charset="0"/>
          <a:ea typeface="ＭＳ Ｐゴシック" charset="0"/>
          <a:cs typeface="ＭＳ Ｐゴシック" charset="0"/>
        </a:defRPr>
      </a:lvl2pPr>
      <a:lvl3pPr algn="ctr" defTabSz="456299" rtl="0" eaLnBrk="1" fontAlgn="base" hangingPunct="1">
        <a:spcBef>
          <a:spcPct val="0"/>
        </a:spcBef>
        <a:spcAft>
          <a:spcPct val="0"/>
        </a:spcAft>
        <a:defRPr sz="4400">
          <a:solidFill>
            <a:schemeClr val="tx1"/>
          </a:solidFill>
          <a:latin typeface="Century Gothic" charset="0"/>
          <a:ea typeface="ＭＳ Ｐゴシック" charset="0"/>
          <a:cs typeface="ＭＳ Ｐゴシック" charset="0"/>
        </a:defRPr>
      </a:lvl3pPr>
      <a:lvl4pPr algn="ctr" defTabSz="456299" rtl="0" eaLnBrk="1" fontAlgn="base" hangingPunct="1">
        <a:spcBef>
          <a:spcPct val="0"/>
        </a:spcBef>
        <a:spcAft>
          <a:spcPct val="0"/>
        </a:spcAft>
        <a:defRPr sz="4400">
          <a:solidFill>
            <a:schemeClr val="tx1"/>
          </a:solidFill>
          <a:latin typeface="Century Gothic" charset="0"/>
          <a:ea typeface="ＭＳ Ｐゴシック" charset="0"/>
          <a:cs typeface="ＭＳ Ｐゴシック" charset="0"/>
        </a:defRPr>
      </a:lvl4pPr>
      <a:lvl5pPr algn="ctr" defTabSz="456299" rtl="0" eaLnBrk="1" fontAlgn="base" hangingPunct="1">
        <a:spcBef>
          <a:spcPct val="0"/>
        </a:spcBef>
        <a:spcAft>
          <a:spcPct val="0"/>
        </a:spcAft>
        <a:defRPr sz="4400">
          <a:solidFill>
            <a:schemeClr val="tx1"/>
          </a:solidFill>
          <a:latin typeface="Century Gothic" charset="0"/>
          <a:ea typeface="ＭＳ Ｐゴシック" charset="0"/>
          <a:cs typeface="ＭＳ Ｐゴシック" charset="0"/>
        </a:defRPr>
      </a:lvl5pPr>
      <a:lvl6pPr marL="414554" algn="ctr" defTabSz="456299" rtl="0" eaLnBrk="1" fontAlgn="base" hangingPunct="1">
        <a:spcBef>
          <a:spcPct val="0"/>
        </a:spcBef>
        <a:spcAft>
          <a:spcPct val="0"/>
        </a:spcAft>
        <a:defRPr sz="4400">
          <a:solidFill>
            <a:schemeClr val="tx1"/>
          </a:solidFill>
          <a:latin typeface="Century Gothic" charset="0"/>
          <a:ea typeface="ＭＳ Ｐゴシック" charset="0"/>
        </a:defRPr>
      </a:lvl6pPr>
      <a:lvl7pPr marL="829108" algn="ctr" defTabSz="456299" rtl="0" eaLnBrk="1" fontAlgn="base" hangingPunct="1">
        <a:spcBef>
          <a:spcPct val="0"/>
        </a:spcBef>
        <a:spcAft>
          <a:spcPct val="0"/>
        </a:spcAft>
        <a:defRPr sz="4400">
          <a:solidFill>
            <a:schemeClr val="tx1"/>
          </a:solidFill>
          <a:latin typeface="Century Gothic" charset="0"/>
          <a:ea typeface="ＭＳ Ｐゴシック" charset="0"/>
        </a:defRPr>
      </a:lvl7pPr>
      <a:lvl8pPr marL="1243662" algn="ctr" defTabSz="456299" rtl="0" eaLnBrk="1" fontAlgn="base" hangingPunct="1">
        <a:spcBef>
          <a:spcPct val="0"/>
        </a:spcBef>
        <a:spcAft>
          <a:spcPct val="0"/>
        </a:spcAft>
        <a:defRPr sz="4400">
          <a:solidFill>
            <a:schemeClr val="tx1"/>
          </a:solidFill>
          <a:latin typeface="Century Gothic" charset="0"/>
          <a:ea typeface="ＭＳ Ｐゴシック" charset="0"/>
        </a:defRPr>
      </a:lvl8pPr>
      <a:lvl9pPr marL="1658216" algn="ctr" defTabSz="456299" rtl="0" eaLnBrk="1" fontAlgn="base" hangingPunct="1">
        <a:spcBef>
          <a:spcPct val="0"/>
        </a:spcBef>
        <a:spcAft>
          <a:spcPct val="0"/>
        </a:spcAft>
        <a:defRPr sz="4400">
          <a:solidFill>
            <a:schemeClr val="tx1"/>
          </a:solidFill>
          <a:latin typeface="Century Gothic" charset="0"/>
          <a:ea typeface="ＭＳ Ｐゴシック" charset="0"/>
        </a:defRPr>
      </a:lvl9pPr>
    </p:titleStyle>
    <p:bodyStyle>
      <a:lvl1pPr marL="342584" indent="-342584" algn="l" defTabSz="456299"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1303" indent="-285004" algn="l" defTabSz="456299"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1464" indent="-227429" algn="l" defTabSz="456299"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200" indent="-227429" algn="l" defTabSz="456299"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5498" indent="-227429" algn="l" defTabSz="456299"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3297" indent="-228482" algn="l" defTabSz="456963" rtl="0" eaLnBrk="1" latinLnBrk="0" hangingPunct="1">
        <a:spcBef>
          <a:spcPct val="20000"/>
        </a:spcBef>
        <a:buFont typeface="Arial"/>
        <a:buChar char="•"/>
        <a:defRPr sz="2000" kern="1200">
          <a:solidFill>
            <a:schemeClr val="tx1"/>
          </a:solidFill>
          <a:latin typeface="+mn-lt"/>
          <a:ea typeface="+mn-ea"/>
          <a:cs typeface="+mn-cs"/>
        </a:defRPr>
      </a:lvl6pPr>
      <a:lvl7pPr marL="2970260" indent="-228482" algn="l" defTabSz="456963" rtl="0" eaLnBrk="1" latinLnBrk="0" hangingPunct="1">
        <a:spcBef>
          <a:spcPct val="20000"/>
        </a:spcBef>
        <a:buFont typeface="Arial"/>
        <a:buChar char="•"/>
        <a:defRPr sz="2000" kern="1200">
          <a:solidFill>
            <a:schemeClr val="tx1"/>
          </a:solidFill>
          <a:latin typeface="+mn-lt"/>
          <a:ea typeface="+mn-ea"/>
          <a:cs typeface="+mn-cs"/>
        </a:defRPr>
      </a:lvl7pPr>
      <a:lvl8pPr marL="3427223" indent="-228482" algn="l" defTabSz="456963" rtl="0" eaLnBrk="1" latinLnBrk="0" hangingPunct="1">
        <a:spcBef>
          <a:spcPct val="20000"/>
        </a:spcBef>
        <a:buFont typeface="Arial"/>
        <a:buChar char="•"/>
        <a:defRPr sz="2000" kern="1200">
          <a:solidFill>
            <a:schemeClr val="tx1"/>
          </a:solidFill>
          <a:latin typeface="+mn-lt"/>
          <a:ea typeface="+mn-ea"/>
          <a:cs typeface="+mn-cs"/>
        </a:defRPr>
      </a:lvl8pPr>
      <a:lvl9pPr marL="3884186" indent="-228482" algn="l" defTabSz="45696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63" rtl="0" eaLnBrk="1" latinLnBrk="0" hangingPunct="1">
        <a:defRPr sz="1800" kern="1200">
          <a:solidFill>
            <a:schemeClr val="tx1"/>
          </a:solidFill>
          <a:latin typeface="+mn-lt"/>
          <a:ea typeface="+mn-ea"/>
          <a:cs typeface="+mn-cs"/>
        </a:defRPr>
      </a:lvl1pPr>
      <a:lvl2pPr marL="456963" algn="l" defTabSz="456963" rtl="0" eaLnBrk="1" latinLnBrk="0" hangingPunct="1">
        <a:defRPr sz="1800" kern="1200">
          <a:solidFill>
            <a:schemeClr val="tx1"/>
          </a:solidFill>
          <a:latin typeface="+mn-lt"/>
          <a:ea typeface="+mn-ea"/>
          <a:cs typeface="+mn-cs"/>
        </a:defRPr>
      </a:lvl2pPr>
      <a:lvl3pPr marL="913926" algn="l" defTabSz="456963" rtl="0" eaLnBrk="1" latinLnBrk="0" hangingPunct="1">
        <a:defRPr sz="1800" kern="1200">
          <a:solidFill>
            <a:schemeClr val="tx1"/>
          </a:solidFill>
          <a:latin typeface="+mn-lt"/>
          <a:ea typeface="+mn-ea"/>
          <a:cs typeface="+mn-cs"/>
        </a:defRPr>
      </a:lvl3pPr>
      <a:lvl4pPr marL="1370890" algn="l" defTabSz="456963" rtl="0" eaLnBrk="1" latinLnBrk="0" hangingPunct="1">
        <a:defRPr sz="1800" kern="1200">
          <a:solidFill>
            <a:schemeClr val="tx1"/>
          </a:solidFill>
          <a:latin typeface="+mn-lt"/>
          <a:ea typeface="+mn-ea"/>
          <a:cs typeface="+mn-cs"/>
        </a:defRPr>
      </a:lvl4pPr>
      <a:lvl5pPr marL="1827852" algn="l" defTabSz="456963" rtl="0" eaLnBrk="1" latinLnBrk="0" hangingPunct="1">
        <a:defRPr sz="1800" kern="1200">
          <a:solidFill>
            <a:schemeClr val="tx1"/>
          </a:solidFill>
          <a:latin typeface="+mn-lt"/>
          <a:ea typeface="+mn-ea"/>
          <a:cs typeface="+mn-cs"/>
        </a:defRPr>
      </a:lvl5pPr>
      <a:lvl6pPr marL="2284815" algn="l" defTabSz="456963" rtl="0" eaLnBrk="1" latinLnBrk="0" hangingPunct="1">
        <a:defRPr sz="1800" kern="1200">
          <a:solidFill>
            <a:schemeClr val="tx1"/>
          </a:solidFill>
          <a:latin typeface="+mn-lt"/>
          <a:ea typeface="+mn-ea"/>
          <a:cs typeface="+mn-cs"/>
        </a:defRPr>
      </a:lvl6pPr>
      <a:lvl7pPr marL="2741778" algn="l" defTabSz="456963" rtl="0" eaLnBrk="1" latinLnBrk="0" hangingPunct="1">
        <a:defRPr sz="1800" kern="1200">
          <a:solidFill>
            <a:schemeClr val="tx1"/>
          </a:solidFill>
          <a:latin typeface="+mn-lt"/>
          <a:ea typeface="+mn-ea"/>
          <a:cs typeface="+mn-cs"/>
        </a:defRPr>
      </a:lvl7pPr>
      <a:lvl8pPr marL="3198740" algn="l" defTabSz="456963" rtl="0" eaLnBrk="1" latinLnBrk="0" hangingPunct="1">
        <a:defRPr sz="1800" kern="1200">
          <a:solidFill>
            <a:schemeClr val="tx1"/>
          </a:solidFill>
          <a:latin typeface="+mn-lt"/>
          <a:ea typeface="+mn-ea"/>
          <a:cs typeface="+mn-cs"/>
        </a:defRPr>
      </a:lvl8pPr>
      <a:lvl9pPr marL="3655704" algn="l" defTabSz="4569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iki.hpcc.msu.edu"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32.xml.rels><?xml version="1.0" encoding="UTF-8" standalone="yes"?>
<Relationships xmlns="http://schemas.openxmlformats.org/package/2006/relationships"><Relationship Id="rId3" Type="http://schemas.openxmlformats.org/officeDocument/2006/relationships/hyperlink" Target="https://wiki.hpcc.msu.edu/" TargetMode="External"/><Relationship Id="rId4" Type="http://schemas.openxmlformats.org/officeDocument/2006/relationships/hyperlink" Target="https://wiki.hpcc.msu.edu/x/A4AN" TargetMode="External"/><Relationship Id="rId5" Type="http://schemas.openxmlformats.org/officeDocument/2006/relationships/hyperlink" Target="https://www.youtube.com/user/icermsu" TargetMode="External"/><Relationship Id="rId6" Type="http://schemas.openxmlformats.org/officeDocument/2006/relationships/hyperlink" Target="mailto:donald.weber@wmich.edu" TargetMode="External"/><Relationship Id="rId7" Type="http://schemas.openxmlformats.org/officeDocument/2006/relationships/hyperlink" Target="http://www.hipchat.com/gYlrQfgah" TargetMode="External"/><Relationship Id="rId8" Type="http://schemas.openxmlformats.org/officeDocument/2006/relationships/hyperlink" Target="mailto:wmichhelp@hpcc.msu.edu" TargetMode="External"/><Relationship Id="rId1" Type="http://schemas.openxmlformats.org/officeDocument/2006/relationships/slideLayout" Target="../slideLayouts/slideLayout2.xml"/><Relationship Id="rId2" Type="http://schemas.openxmlformats.org/officeDocument/2006/relationships/hyperlink" Target="http://www.softwarecarpentry.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wmf"/><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donald.weber@wmich.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userid@hpcc.msu.edu:~/mylocalfile" TargetMode="External"/><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mailto:userid@hpcc.msu.edu"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straightrunning.com/XmingNotes/" TargetMode="External"/><Relationship Id="rId4" Type="http://schemas.openxmlformats.org/officeDocument/2006/relationships/hyperlink" Target="https://wiki.hpcc.msu.edu/x/swAk" TargetMode="External"/><Relationship Id="rId5" Type="http://schemas.openxmlformats.org/officeDocument/2006/relationships/hyperlink" Target="http://winscp.net" TargetMode="External"/><Relationship Id="rId1" Type="http://schemas.openxmlformats.org/officeDocument/2006/relationships/slideLayout" Target="../slideLayouts/slideLayout2.xml"/><Relationship Id="rId2" Type="http://schemas.openxmlformats.org/officeDocument/2006/relationships/hyperlink" Target="http://www.chiark.greenend.org.uk/~sgtatham/putt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obaxterm.mobatek.net/" TargetMode="Externa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oftwarecarpentry.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wmichhelp@hpcc.msu.edu"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iki.hpcc.msu.edu/x/Y4nh"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colbrydi@msu.edu" TargetMode="External"/><Relationship Id="rId3" Type="http://schemas.openxmlformats.org/officeDocument/2006/relationships/hyperlink" Target="http://wiki.hpcc.msu.edu/"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11" Type="http://schemas.openxmlformats.org/officeDocument/2006/relationships/image" Target="../media/image42.jpeg"/><Relationship Id="rId12" Type="http://schemas.openxmlformats.org/officeDocument/2006/relationships/image" Target="../media/image43.jpeg"/><Relationship Id="rId1" Type="http://schemas.openxmlformats.org/officeDocument/2006/relationships/tags" Target="../tags/tag1.xml"/><Relationship Id="rId2" Type="http://schemas.openxmlformats.org/officeDocument/2006/relationships/slideLayout" Target="../slideLayouts/slideLayout6.xml"/><Relationship Id="rId3" Type="http://schemas.openxmlformats.org/officeDocument/2006/relationships/notesSlide" Target="../notesSlides/notesSlide46.xml"/><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jpeg"/><Relationship Id="rId9" Type="http://schemas.openxmlformats.org/officeDocument/2006/relationships/image" Target="../media/image40.jpeg"/><Relationship Id="rId10" Type="http://schemas.openxmlformats.org/officeDocument/2006/relationships/image" Target="../media/image4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46.jpeg"/><Relationship Id="rId5" Type="http://schemas.openxmlformats.org/officeDocument/2006/relationships/oleObject" Target="../embeddings/oleObject1.bin"/><Relationship Id="rId6" Type="http://schemas.openxmlformats.org/officeDocument/2006/relationships/image" Target="../media/image45.png"/><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2.bin"/><Relationship Id="rId5" Type="http://schemas.openxmlformats.org/officeDocument/2006/relationships/oleObject" Target="../embeddings/Microsoft_Excel_97_-_2004_Worksheet1.xls"/><Relationship Id="rId6"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35180" numCol="1" anchor="t" anchorCtr="0" compatLnSpc="1">
            <a:prstTxWarp prst="textNoShape">
              <a:avLst/>
            </a:prstTxWarp>
          </a:bodyPr>
          <a:lstStyle/>
          <a:p>
            <a:pPr>
              <a:tabLst>
                <a:tab pos="654938" algn="l"/>
                <a:tab pos="1311316" algn="l"/>
                <a:tab pos="1967694" algn="l"/>
                <a:tab pos="2624071" algn="l"/>
                <a:tab pos="3280448" algn="l"/>
                <a:tab pos="3936826" algn="l"/>
                <a:tab pos="4593203" algn="l"/>
                <a:tab pos="5249580" algn="l"/>
                <a:tab pos="5905958" algn="l"/>
                <a:tab pos="6562334" algn="l"/>
                <a:tab pos="7217273" algn="l"/>
                <a:tab pos="7873650" algn="l"/>
              </a:tabLst>
            </a:pPr>
            <a:r>
              <a:rPr lang="en-US">
                <a:latin typeface="Georgia" charset="0"/>
              </a:rPr>
              <a:t>Institute for Cyber-Enabled Research</a:t>
            </a:r>
            <a:br>
              <a:rPr lang="en-US">
                <a:latin typeface="Georgia" charset="0"/>
              </a:rPr>
            </a:br>
            <a:endParaRPr lang="en-US">
              <a:latin typeface="Georgia" charset="0"/>
            </a:endParaRPr>
          </a:p>
        </p:txBody>
      </p:sp>
      <p:sp>
        <p:nvSpPr>
          <p:cNvPr id="15362" name="Rectangle 2"/>
          <p:cNvSpPr>
            <a:spLocks noGrp="1" noChangeArrowheads="1"/>
          </p:cNvSpPr>
          <p:nvPr>
            <p:ph type="subTitle" idx="1"/>
          </p:nvPr>
        </p:nvSpPr>
        <p:spPr bwMode="auto">
          <a:xfrm>
            <a:off x="977760" y="4120273"/>
            <a:ext cx="6773760" cy="175266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a:tabLst>
                <a:tab pos="654938" algn="l"/>
                <a:tab pos="1311316" algn="l"/>
                <a:tab pos="1967694" algn="l"/>
                <a:tab pos="2624071" algn="l"/>
                <a:tab pos="3280448" algn="l"/>
                <a:tab pos="3936826" algn="l"/>
                <a:tab pos="4593203" algn="l"/>
                <a:tab pos="5249580" algn="l"/>
                <a:tab pos="5905958" algn="l"/>
                <a:tab pos="6562334" algn="l"/>
                <a:tab pos="7217273" algn="l"/>
                <a:tab pos="7873650" algn="l"/>
              </a:tabLst>
            </a:pPr>
            <a:r>
              <a:rPr lang="en-US" dirty="0">
                <a:solidFill>
                  <a:srgbClr val="898989"/>
                </a:solidFill>
                <a:latin typeface="Century Gothic" charset="0"/>
              </a:rPr>
              <a:t>Dr. Dirk Colbry</a:t>
            </a:r>
          </a:p>
          <a:p>
            <a:pPr>
              <a:tabLst>
                <a:tab pos="654938" algn="l"/>
                <a:tab pos="1311316" algn="l"/>
                <a:tab pos="1967694" algn="l"/>
                <a:tab pos="2624071" algn="l"/>
                <a:tab pos="3280448" algn="l"/>
                <a:tab pos="3936826" algn="l"/>
                <a:tab pos="4593203" algn="l"/>
                <a:tab pos="5249580" algn="l"/>
                <a:tab pos="5905958" algn="l"/>
                <a:tab pos="6562334" algn="l"/>
                <a:tab pos="7217273" algn="l"/>
                <a:tab pos="7873650" algn="l"/>
              </a:tabLst>
            </a:pPr>
            <a:r>
              <a:rPr lang="en-US" dirty="0">
                <a:solidFill>
                  <a:srgbClr val="898989"/>
                </a:solidFill>
                <a:latin typeface="Century Gothic" charset="0"/>
              </a:rPr>
              <a:t>Director, High Performance Computing Center</a:t>
            </a:r>
          </a:p>
          <a:p>
            <a:pPr>
              <a:tabLst>
                <a:tab pos="654938" algn="l"/>
                <a:tab pos="1311316" algn="l"/>
                <a:tab pos="1967694" algn="l"/>
                <a:tab pos="2624071" algn="l"/>
                <a:tab pos="3280448" algn="l"/>
                <a:tab pos="3936826" algn="l"/>
                <a:tab pos="4593203" algn="l"/>
                <a:tab pos="5249580" algn="l"/>
                <a:tab pos="5905958" algn="l"/>
                <a:tab pos="6562334" algn="l"/>
                <a:tab pos="7217273" algn="l"/>
                <a:tab pos="7873650" algn="l"/>
              </a:tabLst>
            </a:pPr>
            <a:endParaRPr lang="en-US" dirty="0">
              <a:solidFill>
                <a:srgbClr val="898989"/>
              </a:solidFill>
              <a:latin typeface="Century Gothic" charset="0"/>
            </a:endParaRPr>
          </a:p>
        </p:txBody>
      </p:sp>
      <p:sp>
        <p:nvSpPr>
          <p:cNvPr id="15363" name="TextBox 3"/>
          <p:cNvSpPr txBox="1">
            <a:spLocks noChangeArrowheads="1"/>
          </p:cNvSpPr>
          <p:nvPr/>
        </p:nvSpPr>
        <p:spPr bwMode="auto">
          <a:xfrm>
            <a:off x="2844001" y="6604985"/>
            <a:ext cx="3446942" cy="25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894" tIns="41446" rIns="82894" bIns="41446">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5561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5561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5561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5561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1100" dirty="0"/>
              <a:t>© 2014 Michigan State University Board of Trustees. </a:t>
            </a:r>
          </a:p>
        </p:txBody>
      </p:sp>
    </p:spTree>
    <p:extLst>
      <p:ext uri="{BB962C8B-B14F-4D97-AF65-F5344CB8AC3E}">
        <p14:creationId xmlns:p14="http://schemas.microsoft.com/office/powerpoint/2010/main" val="206601015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a:latin typeface="Century Gothic" charset="0"/>
              </a:rPr>
              <a:t>Shared System</a:t>
            </a:r>
          </a:p>
        </p:txBody>
      </p:sp>
      <p:sp>
        <p:nvSpPr>
          <p:cNvPr id="29698" name="Content Placeholder 2"/>
          <p:cNvSpPr>
            <a:spLocks noGrp="1"/>
          </p:cNvSpPr>
          <p:nvPr>
            <p:ph idx="1"/>
          </p:nvPr>
        </p:nvSpPr>
        <p:spPr bwMode="auto">
          <a:xfrm>
            <a:off x="456480" y="1671410"/>
            <a:ext cx="8231040" cy="41642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400" dirty="0" smtClean="0">
                <a:latin typeface="Century Gothic" charset="0"/>
              </a:rPr>
              <a:t>Development Nodes </a:t>
            </a:r>
          </a:p>
          <a:p>
            <a:pPr lvl="1"/>
            <a:r>
              <a:rPr lang="en-US" sz="2000" dirty="0" smtClean="0">
                <a:latin typeface="Century Gothic" charset="0"/>
              </a:rPr>
              <a:t>Interactive computers for testing software and compiling code</a:t>
            </a:r>
          </a:p>
          <a:p>
            <a:pPr eaLnBrk="1" hangingPunct="1"/>
            <a:r>
              <a:rPr lang="en-US" sz="2400" dirty="0" smtClean="0">
                <a:latin typeface="Century Gothic" charset="0"/>
              </a:rPr>
              <a:t>Evaluation Nodes </a:t>
            </a:r>
          </a:p>
          <a:p>
            <a:pPr lvl="1"/>
            <a:r>
              <a:rPr lang="en-US" sz="2000" dirty="0" smtClean="0">
                <a:latin typeface="Century Gothic" charset="0"/>
              </a:rPr>
              <a:t>Interactive computers for evaluating older and cutting edge systems</a:t>
            </a:r>
          </a:p>
          <a:p>
            <a:pPr eaLnBrk="1" hangingPunct="1"/>
            <a:r>
              <a:rPr lang="en-US" sz="2400" dirty="0" smtClean="0">
                <a:latin typeface="Century Gothic" charset="0"/>
              </a:rPr>
              <a:t>Queuing </a:t>
            </a:r>
            <a:r>
              <a:rPr lang="en-US" sz="2400" dirty="0">
                <a:latin typeface="Century Gothic" charset="0"/>
              </a:rPr>
              <a:t>system</a:t>
            </a:r>
          </a:p>
          <a:p>
            <a:pPr lvl="1" eaLnBrk="1" hangingPunct="1"/>
            <a:r>
              <a:rPr lang="en-US" sz="2000" dirty="0">
                <a:latin typeface="Century Gothic" charset="0"/>
              </a:rPr>
              <a:t>Submit jobs to the queue</a:t>
            </a:r>
          </a:p>
          <a:p>
            <a:pPr lvl="1" eaLnBrk="1" hangingPunct="1"/>
            <a:r>
              <a:rPr lang="en-US" sz="2000" dirty="0">
                <a:latin typeface="Century Gothic" charset="0"/>
              </a:rPr>
              <a:t>Jobs will run as resources become available</a:t>
            </a:r>
          </a:p>
          <a:p>
            <a:pPr lvl="1" eaLnBrk="1" hangingPunct="1"/>
            <a:r>
              <a:rPr lang="en-US" sz="2000" dirty="0">
                <a:latin typeface="Century Gothic" charset="0"/>
              </a:rPr>
              <a:t>Up to one-week </a:t>
            </a:r>
            <a:r>
              <a:rPr lang="en-US" sz="2000" dirty="0" err="1">
                <a:latin typeface="Century Gothic" charset="0"/>
              </a:rPr>
              <a:t>walltime</a:t>
            </a:r>
            <a:r>
              <a:rPr lang="en-US" sz="2000" dirty="0">
                <a:latin typeface="Century Gothic" charset="0"/>
              </a:rPr>
              <a:t> </a:t>
            </a:r>
          </a:p>
          <a:p>
            <a:pPr lvl="1" eaLnBrk="1" hangingPunct="1"/>
            <a:r>
              <a:rPr lang="en-US" sz="2000" dirty="0">
                <a:latin typeface="Century Gothic" charset="0"/>
              </a:rPr>
              <a:t>Up to 520 processing cores per user at any time</a:t>
            </a:r>
          </a:p>
          <a:p>
            <a:pPr lvl="1" eaLnBrk="1" hangingPunct="1"/>
            <a:r>
              <a:rPr lang="en-US" sz="2000" dirty="0">
                <a:latin typeface="Century Gothic" charset="0"/>
              </a:rPr>
              <a:t>The larger the job, the longer/harder it is to </a:t>
            </a:r>
            <a:r>
              <a:rPr lang="en-US" sz="2000" dirty="0" smtClean="0">
                <a:latin typeface="Century Gothic" charset="0"/>
              </a:rPr>
              <a:t>schedule</a:t>
            </a:r>
            <a:endParaRPr lang="en-US" sz="2000" dirty="0">
              <a:latin typeface="Century Gothic" charset="0"/>
            </a:endParaRPr>
          </a:p>
        </p:txBody>
      </p:sp>
    </p:spTree>
    <p:extLst>
      <p:ext uri="{BB962C8B-B14F-4D97-AF65-F5344CB8AC3E}">
        <p14:creationId xmlns:p14="http://schemas.microsoft.com/office/powerpoint/2010/main" val="154811549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simpleOMP.qsub example</a:t>
            </a:r>
          </a:p>
        </p:txBody>
      </p:sp>
      <p:sp>
        <p:nvSpPr>
          <p:cNvPr id="154626" name="Content Placeholder 2"/>
          <p:cNvSpPr>
            <a:spLocks noGrp="1"/>
          </p:cNvSpPr>
          <p:nvPr>
            <p:ph idx="1"/>
          </p:nvPr>
        </p:nvSpPr>
        <p:spPr bwMode="auto">
          <a:xfrm>
            <a:off x="355680" y="1968688"/>
            <a:ext cx="8570880" cy="4709294"/>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sz="2200">
                <a:solidFill>
                  <a:schemeClr val="bg1"/>
                </a:solidFill>
                <a:latin typeface="Courier New" charset="0"/>
              </a:rPr>
              <a:t>#!/bin/bash –login</a:t>
            </a:r>
          </a:p>
          <a:p>
            <a:pPr marL="0" indent="0">
              <a:buNone/>
            </a:pPr>
            <a:r>
              <a:rPr lang="en-US" sz="2200">
                <a:solidFill>
                  <a:schemeClr val="bg1"/>
                </a:solidFill>
                <a:latin typeface="Courier New" charset="0"/>
              </a:rPr>
              <a:t>#PBS –l walltime=00:01:00</a:t>
            </a:r>
          </a:p>
          <a:p>
            <a:pPr marL="0" indent="0">
              <a:buNone/>
            </a:pPr>
            <a:r>
              <a:rPr lang="en-US" sz="2200">
                <a:solidFill>
                  <a:schemeClr val="bg1"/>
                </a:solidFill>
                <a:latin typeface="Courier New" charset="0"/>
              </a:rPr>
              <a:t>#PBS –l nodes=1:ppn=5,feature=gbe</a:t>
            </a:r>
          </a:p>
          <a:p>
            <a:pPr marL="0" indent="0">
              <a:buNone/>
            </a:pPr>
            <a:endParaRPr lang="en-US" sz="2200">
              <a:solidFill>
                <a:schemeClr val="bg1"/>
              </a:solidFill>
              <a:latin typeface="Courier New" charset="0"/>
            </a:endParaRPr>
          </a:p>
          <a:p>
            <a:pPr marL="0" indent="0">
              <a:buNone/>
            </a:pPr>
            <a:r>
              <a:rPr lang="en-US" sz="2200">
                <a:solidFill>
                  <a:schemeClr val="bg1"/>
                </a:solidFill>
                <a:latin typeface="Courier New" charset="0"/>
              </a:rPr>
              <a:t>cd ${PBS_O_WORKDIR}</a:t>
            </a:r>
          </a:p>
          <a:p>
            <a:pPr marL="0" indent="0">
              <a:buNone/>
            </a:pPr>
            <a:r>
              <a:rPr lang="en-US" sz="2200">
                <a:solidFill>
                  <a:schemeClr val="bg1"/>
                </a:solidFill>
                <a:latin typeface="Courier New" charset="0"/>
              </a:rPr>
              <a:t>export OMP_NUM_THREADS=${PBS_NUM_PPN}</a:t>
            </a:r>
          </a:p>
          <a:p>
            <a:pPr marL="0" indent="0">
              <a:buNone/>
            </a:pPr>
            <a:endParaRPr lang="en-US" sz="2200">
              <a:solidFill>
                <a:schemeClr val="bg1"/>
              </a:solidFill>
              <a:latin typeface="Courier New" charset="0"/>
            </a:endParaRPr>
          </a:p>
          <a:p>
            <a:pPr marL="0" indent="0">
              <a:buNone/>
            </a:pPr>
            <a:r>
              <a:rPr lang="en-US" sz="2200">
                <a:solidFill>
                  <a:schemeClr val="bg1"/>
                </a:solidFill>
                <a:latin typeface="Courier New" charset="0"/>
              </a:rPr>
              <a:t>./simpleOMP</a:t>
            </a:r>
          </a:p>
          <a:p>
            <a:pPr marL="0" indent="0">
              <a:buNone/>
            </a:pPr>
            <a:endParaRPr lang="en-US" sz="2200">
              <a:solidFill>
                <a:schemeClr val="bg1"/>
              </a:solidFill>
              <a:latin typeface="Courier New" charset="0"/>
            </a:endParaRPr>
          </a:p>
          <a:p>
            <a:pPr marL="0" indent="0">
              <a:buNone/>
            </a:pPr>
            <a:r>
              <a:rPr lang="en-US" sz="2200">
                <a:solidFill>
                  <a:schemeClr val="bg1"/>
                </a:solidFill>
                <a:latin typeface="Courier New" charset="0"/>
              </a:rPr>
              <a:t>qstat –f ${PBS_JOBID}</a:t>
            </a:r>
          </a:p>
        </p:txBody>
      </p:sp>
    </p:spTree>
    <p:extLst>
      <p:ext uri="{BB962C8B-B14F-4D97-AF65-F5344CB8AC3E}">
        <p14:creationId xmlns:p14="http://schemas.microsoft.com/office/powerpoint/2010/main" val="116082362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Try another getexample</a:t>
            </a:r>
          </a:p>
        </p:txBody>
      </p:sp>
      <p:sp>
        <p:nvSpPr>
          <p:cNvPr id="156674"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a:latin typeface="Century Gothic" charset="0"/>
              </a:rPr>
              <a:t>getexample helloOpenMP</a:t>
            </a:r>
          </a:p>
          <a:p>
            <a:pPr marL="0" indent="0">
              <a:buNone/>
            </a:pPr>
            <a:r>
              <a:rPr lang="en-US">
                <a:latin typeface="Century Gothic" charset="0"/>
              </a:rPr>
              <a:t>getexample OpenMP_profiling</a:t>
            </a:r>
          </a:p>
        </p:txBody>
      </p:sp>
    </p:spTree>
    <p:extLst>
      <p:ext uri="{BB962C8B-B14F-4D97-AF65-F5344CB8AC3E}">
        <p14:creationId xmlns:p14="http://schemas.microsoft.com/office/powerpoint/2010/main" val="365755556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3"/>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Shared Network Parallelization</a:t>
            </a:r>
          </a:p>
        </p:txBody>
      </p:sp>
      <p:sp>
        <p:nvSpPr>
          <p:cNvPr id="4" name="Subtitle 3"/>
          <p:cNvSpPr>
            <a:spLocks noGrp="1"/>
          </p:cNvSpPr>
          <p:nvPr>
            <p:ph type="subTitle" idx="1"/>
          </p:nvPr>
        </p:nvSpPr>
        <p:spPr>
          <a:xfrm>
            <a:off x="1372321" y="3885528"/>
            <a:ext cx="6400800" cy="1752664"/>
          </a:xfrm>
        </p:spPr>
        <p:txBody>
          <a:bodyPr/>
          <a:lstStyle/>
          <a:p>
            <a:pPr defTabSz="456440">
              <a:defRPr/>
            </a:pPr>
            <a:endParaRPr lang="en-US"/>
          </a:p>
        </p:txBody>
      </p:sp>
    </p:spTree>
    <p:extLst>
      <p:ext uri="{BB962C8B-B14F-4D97-AF65-F5344CB8AC3E}">
        <p14:creationId xmlns:p14="http://schemas.microsoft.com/office/powerpoint/2010/main" val="358442104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MPI program (1 of 4) </a:t>
            </a:r>
          </a:p>
        </p:txBody>
      </p:sp>
      <p:sp>
        <p:nvSpPr>
          <p:cNvPr id="74754" name="Content Placeholder 2"/>
          <p:cNvSpPr>
            <a:spLocks noGrp="1"/>
          </p:cNvSpPr>
          <p:nvPr>
            <p:ph idx="1"/>
          </p:nvPr>
        </p:nvSpPr>
        <p:spPr>
          <a:xfrm>
            <a:off x="286560" y="1839074"/>
            <a:ext cx="8640000" cy="4922437"/>
          </a:xfrm>
          <a:solidFill>
            <a:schemeClr val="tx1"/>
          </a:solidFill>
        </p:spPr>
        <p:txBody>
          <a:bodyPr>
            <a:normAutofit lnSpcReduction="10000"/>
          </a:bodyPr>
          <a:lstStyle/>
          <a:p>
            <a:pPr marL="0" indent="0" defTabSz="452026">
              <a:buNone/>
              <a:defRPr/>
            </a:pPr>
            <a:r>
              <a:rPr lang="en-US" sz="2400" b="1" dirty="0">
                <a:solidFill>
                  <a:schemeClr val="bg1"/>
                </a:solidFill>
                <a:latin typeface="Courier New" charset="0"/>
              </a:rPr>
              <a:t>/* Needed for </a:t>
            </a:r>
            <a:r>
              <a:rPr lang="en-US" sz="2400" b="1" dirty="0" err="1">
                <a:solidFill>
                  <a:schemeClr val="bg1"/>
                </a:solidFill>
                <a:latin typeface="Courier New" charset="0"/>
              </a:rPr>
              <a:t>printf'ing</a:t>
            </a:r>
            <a:r>
              <a:rPr lang="en-US" sz="2400" b="1" dirty="0">
                <a:solidFill>
                  <a:schemeClr val="bg1"/>
                </a:solidFill>
                <a:latin typeface="Courier New" charset="0"/>
              </a:rPr>
              <a:t> */</a:t>
            </a:r>
          </a:p>
          <a:p>
            <a:pPr marL="0" indent="0" defTabSz="452026">
              <a:buNone/>
              <a:defRPr/>
            </a:pPr>
            <a:r>
              <a:rPr lang="en-US" sz="2400" b="1" dirty="0">
                <a:solidFill>
                  <a:schemeClr val="bg1"/>
                </a:solidFill>
                <a:latin typeface="Courier New" charset="0"/>
              </a:rPr>
              <a:t>#include &lt;</a:t>
            </a:r>
            <a:r>
              <a:rPr lang="en-US" sz="2400" b="1" dirty="0" err="1">
                <a:solidFill>
                  <a:schemeClr val="bg1"/>
                </a:solidFill>
                <a:latin typeface="Courier New" charset="0"/>
              </a:rPr>
              <a:t>stdio.h</a:t>
            </a:r>
            <a:r>
              <a:rPr lang="en-US" sz="2400" b="1" dirty="0">
                <a:solidFill>
                  <a:schemeClr val="bg1"/>
                </a:solidFill>
                <a:latin typeface="Courier New" charset="0"/>
              </a:rPr>
              <a:t>&gt;          </a:t>
            </a:r>
          </a:p>
          <a:p>
            <a:pPr marL="0" indent="0" defTabSz="452026">
              <a:buNone/>
              <a:defRPr/>
            </a:pPr>
            <a:r>
              <a:rPr lang="en-US" sz="2400" b="1" dirty="0">
                <a:solidFill>
                  <a:schemeClr val="bg1"/>
                </a:solidFill>
                <a:latin typeface="Courier New" charset="0"/>
              </a:rPr>
              <a:t>#include &lt;</a:t>
            </a:r>
            <a:r>
              <a:rPr lang="en-US" sz="2400" b="1" dirty="0" err="1">
                <a:solidFill>
                  <a:schemeClr val="bg1"/>
                </a:solidFill>
                <a:latin typeface="Courier New" charset="0"/>
              </a:rPr>
              <a:t>stdlib.h</a:t>
            </a:r>
            <a:r>
              <a:rPr lang="en-US" sz="2400" b="1" dirty="0">
                <a:solidFill>
                  <a:schemeClr val="bg1"/>
                </a:solidFill>
                <a:latin typeface="Courier New" charset="0"/>
              </a:rPr>
              <a:t>&gt;</a:t>
            </a:r>
          </a:p>
          <a:p>
            <a:pPr marL="0" indent="0" defTabSz="452026">
              <a:buNone/>
              <a:defRPr/>
            </a:pPr>
            <a:endParaRPr lang="en-US" sz="2400" b="1" dirty="0">
              <a:solidFill>
                <a:schemeClr val="bg1"/>
              </a:solidFill>
              <a:latin typeface="Courier New" charset="0"/>
            </a:endParaRPr>
          </a:p>
          <a:p>
            <a:pPr marL="0" indent="0" defTabSz="452026">
              <a:buNone/>
              <a:defRPr/>
            </a:pPr>
            <a:r>
              <a:rPr lang="en-US" sz="2400" b="1" dirty="0">
                <a:solidFill>
                  <a:srgbClr val="FF0000"/>
                </a:solidFill>
                <a:latin typeface="Courier New" charset="0"/>
              </a:rPr>
              <a:t>/* Get the MPI header file */</a:t>
            </a:r>
          </a:p>
          <a:p>
            <a:pPr marL="0" indent="0" defTabSz="452026">
              <a:buNone/>
              <a:defRPr/>
            </a:pPr>
            <a:r>
              <a:rPr lang="en-US" sz="2400" b="1" dirty="0">
                <a:solidFill>
                  <a:srgbClr val="FF0000"/>
                </a:solidFill>
                <a:latin typeface="Courier New" charset="0"/>
              </a:rPr>
              <a:t>#include &lt;</a:t>
            </a:r>
            <a:r>
              <a:rPr lang="en-US" sz="2400" b="1" dirty="0" err="1">
                <a:solidFill>
                  <a:srgbClr val="FF0000"/>
                </a:solidFill>
                <a:latin typeface="Courier New" charset="0"/>
              </a:rPr>
              <a:t>mpi.h</a:t>
            </a:r>
            <a:r>
              <a:rPr lang="en-US" sz="2400" b="1" dirty="0">
                <a:solidFill>
                  <a:srgbClr val="FF0000"/>
                </a:solidFill>
                <a:latin typeface="Courier New" charset="0"/>
              </a:rPr>
              <a:t>&gt;</a:t>
            </a:r>
          </a:p>
          <a:p>
            <a:pPr marL="0" indent="0" defTabSz="452026">
              <a:buNone/>
              <a:defRPr/>
            </a:pPr>
            <a:endParaRPr lang="en-US" sz="2400" b="1" dirty="0">
              <a:solidFill>
                <a:schemeClr val="bg1"/>
              </a:solidFill>
              <a:latin typeface="Courier New" charset="0"/>
            </a:endParaRPr>
          </a:p>
          <a:p>
            <a:pPr marL="0" indent="0" defTabSz="452026">
              <a:buNone/>
              <a:defRPr/>
            </a:pPr>
            <a:r>
              <a:rPr lang="en-US" sz="2400" b="1" dirty="0">
                <a:solidFill>
                  <a:schemeClr val="bg1"/>
                </a:solidFill>
                <a:latin typeface="Courier New" charset="0"/>
              </a:rPr>
              <a:t>/* Max number of nodes to test */</a:t>
            </a:r>
          </a:p>
          <a:p>
            <a:pPr marL="0" indent="0" defTabSz="452026">
              <a:buNone/>
              <a:defRPr/>
            </a:pPr>
            <a:r>
              <a:rPr lang="en-US" sz="2400" b="1" dirty="0">
                <a:solidFill>
                  <a:schemeClr val="bg1"/>
                </a:solidFill>
                <a:latin typeface="Courier New" charset="0"/>
              </a:rPr>
              <a:t>#define </a:t>
            </a:r>
            <a:r>
              <a:rPr lang="en-US" sz="2400" b="1" dirty="0" err="1">
                <a:solidFill>
                  <a:schemeClr val="bg1"/>
                </a:solidFill>
                <a:latin typeface="Courier New" charset="0"/>
              </a:rPr>
              <a:t>max_nodes</a:t>
            </a:r>
            <a:r>
              <a:rPr lang="en-US" sz="2400" b="1" dirty="0">
                <a:solidFill>
                  <a:schemeClr val="bg1"/>
                </a:solidFill>
                <a:latin typeface="Courier New" charset="0"/>
              </a:rPr>
              <a:t> 264  </a:t>
            </a:r>
          </a:p>
          <a:p>
            <a:pPr marL="0" indent="0" defTabSz="452026">
              <a:buNone/>
              <a:defRPr/>
            </a:pPr>
            <a:endParaRPr lang="en-US" sz="2400" b="1" dirty="0">
              <a:solidFill>
                <a:schemeClr val="bg1"/>
              </a:solidFill>
              <a:latin typeface="Courier New" charset="0"/>
            </a:endParaRPr>
          </a:p>
          <a:p>
            <a:pPr marL="0" indent="0" defTabSz="452026">
              <a:buNone/>
              <a:defRPr/>
            </a:pPr>
            <a:r>
              <a:rPr lang="en-US" sz="2400" b="1" dirty="0">
                <a:solidFill>
                  <a:schemeClr val="bg1"/>
                </a:solidFill>
                <a:latin typeface="Courier New" charset="0"/>
              </a:rPr>
              <a:t>/* Largest hostname string hostnames */</a:t>
            </a:r>
          </a:p>
          <a:p>
            <a:pPr marL="0" indent="0" defTabSz="452026">
              <a:buNone/>
              <a:defRPr/>
            </a:pPr>
            <a:r>
              <a:rPr lang="en-US" sz="2400" b="1" dirty="0">
                <a:solidFill>
                  <a:schemeClr val="bg1"/>
                </a:solidFill>
                <a:latin typeface="Courier New" charset="0"/>
              </a:rPr>
              <a:t>#define </a:t>
            </a:r>
            <a:r>
              <a:rPr lang="en-US" sz="2400" b="1" dirty="0" err="1">
                <a:solidFill>
                  <a:schemeClr val="bg1"/>
                </a:solidFill>
                <a:latin typeface="Courier New" charset="0"/>
              </a:rPr>
              <a:t>str_length</a:t>
            </a:r>
            <a:r>
              <a:rPr lang="en-US" sz="2400" b="1" dirty="0">
                <a:solidFill>
                  <a:schemeClr val="bg1"/>
                </a:solidFill>
                <a:latin typeface="Courier New" charset="0"/>
              </a:rPr>
              <a:t> 50       </a:t>
            </a:r>
          </a:p>
          <a:p>
            <a:pPr marL="0" indent="0" defTabSz="452026">
              <a:buNone/>
              <a:defRPr/>
            </a:pPr>
            <a:endParaRPr lang="en-US" sz="2400" b="1" dirty="0">
              <a:solidFill>
                <a:schemeClr val="accent5">
                  <a:lumMod val="50000"/>
                  <a:lumOff val="50000"/>
                </a:schemeClr>
              </a:solidFill>
              <a:latin typeface="Courier New" charset="0"/>
            </a:endParaRPr>
          </a:p>
          <a:p>
            <a:pPr marL="0" indent="0" defTabSz="452026">
              <a:buNone/>
              <a:defRPr/>
            </a:pPr>
            <a:endParaRPr lang="en-US" sz="2400" b="1" dirty="0">
              <a:solidFill>
                <a:schemeClr val="accent5">
                  <a:lumMod val="50000"/>
                  <a:lumOff val="50000"/>
                </a:schemeClr>
              </a:solidFill>
              <a:latin typeface="Courier New" charset="0"/>
            </a:endParaRPr>
          </a:p>
          <a:p>
            <a:pPr marL="0" indent="0" defTabSz="452026">
              <a:buNone/>
              <a:defRPr/>
            </a:pPr>
            <a:endParaRPr lang="en-US" sz="2400" b="1" dirty="0">
              <a:solidFill>
                <a:schemeClr val="accent5">
                  <a:lumMod val="50000"/>
                  <a:lumOff val="50000"/>
                </a:schemeClr>
              </a:solidFill>
              <a:latin typeface="Courier New" charset="0"/>
            </a:endParaRPr>
          </a:p>
        </p:txBody>
      </p:sp>
    </p:spTree>
    <p:extLst>
      <p:ext uri="{BB962C8B-B14F-4D97-AF65-F5344CB8AC3E}">
        <p14:creationId xmlns:p14="http://schemas.microsoft.com/office/powerpoint/2010/main" val="352679983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MPI program (2 of 4) </a:t>
            </a:r>
          </a:p>
        </p:txBody>
      </p:sp>
      <p:sp>
        <p:nvSpPr>
          <p:cNvPr id="163842" name="Content Placeholder 2"/>
          <p:cNvSpPr>
            <a:spLocks noGrp="1"/>
          </p:cNvSpPr>
          <p:nvPr>
            <p:ph idx="1"/>
          </p:nvPr>
        </p:nvSpPr>
        <p:spPr bwMode="auto">
          <a:xfrm>
            <a:off x="355680" y="1769946"/>
            <a:ext cx="8570880" cy="4977163"/>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en-US" sz="2000" b="1">
                <a:solidFill>
                  <a:schemeClr val="bg1"/>
                </a:solidFill>
                <a:latin typeface="Courier New" charset="0"/>
              </a:rPr>
              <a:t>int main(int argc, char **argv)</a:t>
            </a:r>
          </a:p>
          <a:p>
            <a:pPr marL="0" indent="0" defTabSz="450727">
              <a:buNone/>
            </a:pPr>
            <a:r>
              <a:rPr lang="en-US" sz="2000" b="1">
                <a:solidFill>
                  <a:schemeClr val="bg1"/>
                </a:solidFill>
                <a:latin typeface="Courier New" charset="0"/>
              </a:rPr>
              <a:t>{</a:t>
            </a:r>
          </a:p>
          <a:p>
            <a:pPr marL="0" indent="0" defTabSz="450727">
              <a:buNone/>
            </a:pPr>
            <a:r>
              <a:rPr lang="en-US" sz="2000" b="1">
                <a:solidFill>
                  <a:schemeClr val="bg1"/>
                </a:solidFill>
                <a:latin typeface="Courier New" charset="0"/>
              </a:rPr>
              <a:t>   /* Declare variables */</a:t>
            </a:r>
          </a:p>
          <a:p>
            <a:pPr marL="0" indent="0" defTabSz="450727">
              <a:buNone/>
            </a:pPr>
            <a:r>
              <a:rPr lang="en-US" sz="2000" b="1">
                <a:solidFill>
                  <a:schemeClr val="bg1"/>
                </a:solidFill>
                <a:latin typeface="Courier New" charset="0"/>
              </a:rPr>
              <a:t>   int   proc, rank, size, namelen;</a:t>
            </a:r>
          </a:p>
          <a:p>
            <a:pPr marL="0" indent="0" defTabSz="450727">
              <a:buNone/>
            </a:pPr>
            <a:r>
              <a:rPr lang="en-US" sz="2000" b="1">
                <a:solidFill>
                  <a:schemeClr val="bg1"/>
                </a:solidFill>
                <a:latin typeface="Courier New" charset="0"/>
              </a:rPr>
              <a:t>   int   ids[max_nodes];</a:t>
            </a:r>
          </a:p>
          <a:p>
            <a:pPr marL="0" indent="0" defTabSz="450727">
              <a:buNone/>
            </a:pPr>
            <a:r>
              <a:rPr lang="en-US" sz="2000" b="1">
                <a:solidFill>
                  <a:schemeClr val="bg1"/>
                </a:solidFill>
                <a:latin typeface="Courier New" charset="0"/>
              </a:rPr>
              <a:t>   char  hostname[str_length][max_nodes];</a:t>
            </a:r>
          </a:p>
          <a:p>
            <a:pPr marL="0" indent="0" defTabSz="450727">
              <a:buNone/>
            </a:pPr>
            <a:r>
              <a:rPr lang="en-US" sz="2000" b="1">
                <a:solidFill>
                  <a:schemeClr val="bg1"/>
                </a:solidFill>
                <a:latin typeface="Courier New" charset="0"/>
              </a:rPr>
              <a:t>   char  p_name[str_length];</a:t>
            </a:r>
          </a:p>
          <a:p>
            <a:pPr marL="0" indent="0" defTabSz="450727">
              <a:buNone/>
            </a:pPr>
            <a:endParaRPr lang="en-US" sz="2000" b="1">
              <a:solidFill>
                <a:schemeClr val="bg1"/>
              </a:solidFill>
              <a:latin typeface="Courier New" charset="0"/>
            </a:endParaRPr>
          </a:p>
          <a:p>
            <a:pPr marL="0" indent="0" defTabSz="450727">
              <a:buNone/>
            </a:pPr>
            <a:r>
              <a:rPr lang="en-US" sz="2000" b="1">
                <a:solidFill>
                  <a:schemeClr val="bg1"/>
                </a:solidFill>
                <a:latin typeface="Courier New" charset="0"/>
              </a:rPr>
              <a:t> </a:t>
            </a:r>
            <a:r>
              <a:rPr lang="en-US" sz="2000" b="1">
                <a:solidFill>
                  <a:srgbClr val="FF0000"/>
                </a:solidFill>
                <a:latin typeface="Courier New" charset="0"/>
              </a:rPr>
              <a:t>  MPI_Status status;</a:t>
            </a:r>
          </a:p>
          <a:p>
            <a:pPr marL="0" indent="0" defTabSz="450727">
              <a:buNone/>
            </a:pPr>
            <a:r>
              <a:rPr lang="en-US" sz="2000" b="1">
                <a:solidFill>
                  <a:srgbClr val="FF0000"/>
                </a:solidFill>
                <a:latin typeface="Courier New" charset="0"/>
              </a:rPr>
              <a:t>   MPI_Init(&amp;argc, &amp;argv);</a:t>
            </a:r>
          </a:p>
          <a:p>
            <a:pPr marL="0" indent="0" defTabSz="450727">
              <a:buNone/>
            </a:pPr>
            <a:r>
              <a:rPr lang="en-US" sz="2000" b="1">
                <a:solidFill>
                  <a:srgbClr val="FF0000"/>
                </a:solidFill>
                <a:latin typeface="Courier New" charset="0"/>
              </a:rPr>
              <a:t>   MPI_Comm_rank(MPI_COMM_WORLD, &amp;rank);</a:t>
            </a:r>
          </a:p>
          <a:p>
            <a:pPr marL="0" indent="0" defTabSz="450727">
              <a:buNone/>
            </a:pPr>
            <a:r>
              <a:rPr lang="en-US" sz="2000" b="1">
                <a:solidFill>
                  <a:srgbClr val="FF0000"/>
                </a:solidFill>
                <a:latin typeface="Courier New" charset="0"/>
              </a:rPr>
              <a:t>   MPI_Comm_size(MPI_COMM_WORLD, &amp;size);</a:t>
            </a:r>
          </a:p>
          <a:p>
            <a:pPr marL="0" indent="0" defTabSz="450727">
              <a:buNone/>
            </a:pPr>
            <a:r>
              <a:rPr lang="en-US" sz="2000" b="1">
                <a:solidFill>
                  <a:srgbClr val="FF0000"/>
                </a:solidFill>
                <a:latin typeface="Courier New" charset="0"/>
              </a:rPr>
              <a:t>   </a:t>
            </a:r>
            <a:r>
              <a:rPr lang="en-US" sz="1800" b="1">
                <a:solidFill>
                  <a:srgbClr val="FF0000"/>
                </a:solidFill>
                <a:latin typeface="Courier New" charset="0"/>
              </a:rPr>
              <a:t>MPI_Get_processor_name</a:t>
            </a:r>
            <a:r>
              <a:rPr lang="en-US" sz="2000" b="1">
                <a:solidFill>
                  <a:srgbClr val="FF0000"/>
                </a:solidFill>
                <a:latin typeface="Courier New" charset="0"/>
              </a:rPr>
              <a:t>(p_name,&amp;namelen);</a:t>
            </a:r>
          </a:p>
          <a:p>
            <a:pPr marL="0" indent="0" defTabSz="450727">
              <a:buNone/>
            </a:pPr>
            <a:endParaRPr lang="en-US" sz="2000" b="1">
              <a:solidFill>
                <a:schemeClr val="bg1"/>
              </a:solidFill>
              <a:latin typeface="Courier New" charset="0"/>
            </a:endParaRPr>
          </a:p>
          <a:p>
            <a:pPr marL="0" indent="0" defTabSz="450727">
              <a:buNone/>
            </a:pPr>
            <a:endParaRPr lang="en-US" sz="2000" b="1">
              <a:solidFill>
                <a:schemeClr val="bg1"/>
              </a:solidFill>
              <a:latin typeface="Courier New" charset="0"/>
            </a:endParaRPr>
          </a:p>
        </p:txBody>
      </p:sp>
    </p:spTree>
    <p:extLst>
      <p:ext uri="{BB962C8B-B14F-4D97-AF65-F5344CB8AC3E}">
        <p14:creationId xmlns:p14="http://schemas.microsoft.com/office/powerpoint/2010/main" val="41313612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MPI program (3 of 4) </a:t>
            </a:r>
          </a:p>
        </p:txBody>
      </p:sp>
      <p:sp>
        <p:nvSpPr>
          <p:cNvPr id="165890" name="Content Placeholder 2"/>
          <p:cNvSpPr>
            <a:spLocks noGrp="1"/>
          </p:cNvSpPr>
          <p:nvPr>
            <p:ph idx="1"/>
          </p:nvPr>
        </p:nvSpPr>
        <p:spPr bwMode="auto">
          <a:xfrm>
            <a:off x="217440" y="1839074"/>
            <a:ext cx="8778240" cy="4939719"/>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en-US" sz="2000" b="1">
                <a:solidFill>
                  <a:srgbClr val="FFFFFF"/>
                </a:solidFill>
                <a:latin typeface="Courier New" charset="0"/>
              </a:rPr>
              <a:t>if (rank==0) {</a:t>
            </a:r>
          </a:p>
          <a:p>
            <a:pPr marL="0" indent="0" defTabSz="450727">
              <a:buNone/>
            </a:pPr>
            <a:r>
              <a:rPr lang="en-US" sz="2000" b="1">
                <a:solidFill>
                  <a:srgbClr val="FFFFFF"/>
                </a:solidFill>
                <a:latin typeface="Courier New" charset="0"/>
              </a:rPr>
              <a:t>   printf("</a:t>
            </a:r>
            <a:r>
              <a:rPr lang="en-US" sz="2000" b="1">
                <a:solidFill>
                  <a:srgbClr val="FF0000"/>
                </a:solidFill>
                <a:latin typeface="Courier New" charset="0"/>
              </a:rPr>
              <a:t>Hello From</a:t>
            </a:r>
            <a:r>
              <a:rPr lang="en-US" sz="2000" b="1">
                <a:solidFill>
                  <a:srgbClr val="FFFFFF"/>
                </a:solidFill>
                <a:latin typeface="Courier New" charset="0"/>
              </a:rPr>
              <a:t>: %s </a:t>
            </a:r>
            <a:r>
              <a:rPr lang="en-US" sz="2000" b="1">
                <a:solidFill>
                  <a:srgbClr val="FF0000"/>
                </a:solidFill>
                <a:latin typeface="Courier New" charset="0"/>
              </a:rPr>
              <a:t>I am the receiving processor </a:t>
            </a:r>
            <a:r>
              <a:rPr lang="en-US" sz="2000" b="1">
                <a:solidFill>
                  <a:srgbClr val="FFFFFF"/>
                </a:solidFill>
                <a:latin typeface="Courier New" charset="0"/>
              </a:rPr>
              <a:t>%d of %d\n",p_name, rank+1, size);</a:t>
            </a:r>
          </a:p>
          <a:p>
            <a:pPr marL="0" indent="0" defTabSz="450727">
              <a:buNone/>
            </a:pPr>
            <a:r>
              <a:rPr lang="en-US" sz="2000" b="1">
                <a:solidFill>
                  <a:srgbClr val="FFFFFF"/>
                </a:solidFill>
                <a:latin typeface="Courier New" charset="0"/>
              </a:rPr>
              <a:t>   for (proc=1;proc&lt;size;proc++) {</a:t>
            </a:r>
          </a:p>
          <a:p>
            <a:pPr marL="0" indent="0" defTabSz="450727">
              <a:buNone/>
            </a:pPr>
            <a:r>
              <a:rPr lang="en-US" sz="2000" b="1">
                <a:solidFill>
                  <a:srgbClr val="FFFFFF"/>
                </a:solidFill>
                <a:latin typeface="Courier New" charset="0"/>
              </a:rPr>
              <a:t>      </a:t>
            </a:r>
            <a:r>
              <a:rPr lang="en-US" sz="2000" b="1">
                <a:solidFill>
                  <a:srgbClr val="FF0000"/>
                </a:solidFill>
                <a:latin typeface="Courier New" charset="0"/>
              </a:rPr>
              <a:t>MPI_Recv</a:t>
            </a:r>
            <a:r>
              <a:rPr lang="en-US" sz="2000" b="1">
                <a:solidFill>
                  <a:srgbClr val="FFFFFF"/>
                </a:solidFill>
                <a:latin typeface="Courier New" charset="0"/>
              </a:rPr>
              <a:t>(&amp;hostname[0][proc], \\</a:t>
            </a:r>
          </a:p>
          <a:p>
            <a:pPr marL="0" indent="0" defTabSz="450727">
              <a:buNone/>
            </a:pPr>
            <a:r>
              <a:rPr lang="en-US" sz="2000" b="1">
                <a:solidFill>
                  <a:srgbClr val="FFFFFF"/>
                </a:solidFill>
                <a:latin typeface="Courier New" charset="0"/>
              </a:rPr>
              <a:t>               str_length,MPI_INT,proc, \\</a:t>
            </a:r>
          </a:p>
          <a:p>
            <a:pPr marL="0" indent="0" defTabSz="450727">
              <a:buNone/>
            </a:pPr>
            <a:r>
              <a:rPr lang="en-US" sz="2000" b="1">
                <a:solidFill>
                  <a:srgbClr val="FFFFFF"/>
                </a:solidFill>
                <a:latin typeface="Courier New" charset="0"/>
              </a:rPr>
              <a:t>               1,MPI_COMM_WORLD,&amp;status);</a:t>
            </a:r>
          </a:p>
          <a:p>
            <a:pPr marL="0" indent="0" defTabSz="450727">
              <a:buNone/>
            </a:pPr>
            <a:r>
              <a:rPr lang="en-US" sz="2000" b="1">
                <a:solidFill>
                  <a:srgbClr val="FFFFFF"/>
                </a:solidFill>
                <a:latin typeface="Courier New" charset="0"/>
              </a:rPr>
              <a:t>      </a:t>
            </a:r>
            <a:r>
              <a:rPr lang="en-US" sz="2000" b="1">
                <a:solidFill>
                  <a:srgbClr val="FF0000"/>
                </a:solidFill>
                <a:latin typeface="Courier New" charset="0"/>
              </a:rPr>
              <a:t>MPI_Recv</a:t>
            </a:r>
            <a:r>
              <a:rPr lang="en-US" sz="2000" b="1">
                <a:solidFill>
                  <a:srgbClr val="FFFFFF"/>
                </a:solidFill>
                <a:latin typeface="Courier New" charset="0"/>
              </a:rPr>
              <a:t>(&amp;ids[proc], \\</a:t>
            </a:r>
          </a:p>
          <a:p>
            <a:pPr marL="0" indent="0" defTabSz="450727">
              <a:buNone/>
            </a:pPr>
            <a:r>
              <a:rPr lang="en-US" sz="2000" b="1">
                <a:solidFill>
                  <a:srgbClr val="FFFFFF"/>
                </a:solidFill>
                <a:latin typeface="Courier New" charset="0"/>
              </a:rPr>
              <a:t>               str_length,MPI_INT,proc, \\</a:t>
            </a:r>
          </a:p>
          <a:p>
            <a:pPr marL="0" indent="0" defTabSz="450727">
              <a:buNone/>
            </a:pPr>
            <a:r>
              <a:rPr lang="en-US" sz="2000" b="1">
                <a:solidFill>
                  <a:srgbClr val="FFFFFF"/>
                </a:solidFill>
                <a:latin typeface="Courier New" charset="0"/>
              </a:rPr>
              <a:t>               2,MPI_COMM_WORLD,&amp;status);</a:t>
            </a:r>
          </a:p>
          <a:p>
            <a:pPr marL="0" indent="0" defTabSz="450727">
              <a:buNone/>
            </a:pPr>
            <a:r>
              <a:rPr lang="en-US" sz="2000" b="1">
                <a:solidFill>
                  <a:srgbClr val="FFFFFF"/>
                </a:solidFill>
                <a:latin typeface="Courier New" charset="0"/>
              </a:rPr>
              <a:t>      printf("</a:t>
            </a:r>
            <a:r>
              <a:rPr lang="en-US" sz="2000" b="1">
                <a:solidFill>
                  <a:srgbClr val="FF0000"/>
                </a:solidFill>
                <a:latin typeface="Courier New" charset="0"/>
              </a:rPr>
              <a:t>Hello From</a:t>
            </a:r>
            <a:r>
              <a:rPr lang="en-US" sz="2000" b="1">
                <a:solidFill>
                  <a:srgbClr val="FFFFFF"/>
                </a:solidFill>
                <a:latin typeface="Courier New" charset="0"/>
              </a:rPr>
              <a:t>: %-20s </a:t>
            </a:r>
            <a:r>
              <a:rPr lang="en-US" sz="2000" b="1">
                <a:solidFill>
                  <a:srgbClr val="FF0000"/>
                </a:solidFill>
                <a:latin typeface="Courier New" charset="0"/>
              </a:rPr>
              <a:t>I am processor </a:t>
            </a:r>
            <a:r>
              <a:rPr lang="en-US" sz="2000" b="1">
                <a:solidFill>
                  <a:srgbClr val="FFFFFF"/>
                </a:solidFill>
                <a:latin typeface="Courier New" charset="0"/>
              </a:rPr>
              <a:t>%d of %d\n",&amp;hostname[0][proc], ids[proc]+1, size);</a:t>
            </a:r>
          </a:p>
          <a:p>
            <a:pPr marL="0" indent="0" defTabSz="450727">
              <a:buNone/>
            </a:pPr>
            <a:r>
              <a:rPr lang="en-US" sz="2000" b="1">
                <a:solidFill>
                  <a:srgbClr val="FFFFFF"/>
                </a:solidFill>
                <a:latin typeface="Courier New" charset="0"/>
              </a:rPr>
              <a:t>   }</a:t>
            </a:r>
          </a:p>
          <a:p>
            <a:pPr marL="0" indent="0" defTabSz="450727">
              <a:buNone/>
            </a:pPr>
            <a:endParaRPr lang="en-US" sz="2000" b="1">
              <a:solidFill>
                <a:srgbClr val="FFFFFF"/>
              </a:solidFill>
              <a:latin typeface="Courier New" charset="0"/>
            </a:endParaRPr>
          </a:p>
        </p:txBody>
      </p:sp>
    </p:spTree>
    <p:extLst>
      <p:ext uri="{BB962C8B-B14F-4D97-AF65-F5344CB8AC3E}">
        <p14:creationId xmlns:p14="http://schemas.microsoft.com/office/powerpoint/2010/main" val="238163827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MPI program (4 of 4) </a:t>
            </a:r>
          </a:p>
        </p:txBody>
      </p:sp>
      <p:sp>
        <p:nvSpPr>
          <p:cNvPr id="74754" name="Content Placeholder 2"/>
          <p:cNvSpPr>
            <a:spLocks noGrp="1"/>
          </p:cNvSpPr>
          <p:nvPr>
            <p:ph idx="1"/>
          </p:nvPr>
        </p:nvSpPr>
        <p:spPr>
          <a:xfrm>
            <a:off x="286560" y="1769946"/>
            <a:ext cx="8640000" cy="4977163"/>
          </a:xfrm>
          <a:solidFill>
            <a:schemeClr val="tx1"/>
          </a:solidFill>
        </p:spPr>
        <p:txBody>
          <a:bodyPr>
            <a:normAutofit fontScale="92500" lnSpcReduction="10000"/>
          </a:bodyPr>
          <a:lstStyle/>
          <a:p>
            <a:pPr marL="0" indent="0" defTabSz="452026">
              <a:buNone/>
              <a:defRPr/>
            </a:pPr>
            <a:r>
              <a:rPr lang="en-US" sz="2400" b="1" dirty="0">
                <a:solidFill>
                  <a:srgbClr val="FFFFFF"/>
                </a:solidFill>
                <a:latin typeface="Courier New" charset="0"/>
              </a:rPr>
              <a:t>} else { // NOT Rank 0</a:t>
            </a:r>
          </a:p>
          <a:p>
            <a:pPr marL="0" indent="0" defTabSz="452026">
              <a:buNone/>
              <a:defRPr/>
            </a:pPr>
            <a:r>
              <a:rPr lang="en-US" sz="2400" b="1" dirty="0">
                <a:solidFill>
                  <a:srgbClr val="FFFFFF"/>
                </a:solidFill>
                <a:latin typeface="Courier New" charset="0"/>
              </a:rPr>
              <a:t>      </a:t>
            </a:r>
            <a:r>
              <a:rPr lang="en-US" sz="2400" b="1" dirty="0" err="1">
                <a:solidFill>
                  <a:srgbClr val="FFFFFF"/>
                </a:solidFill>
                <a:latin typeface="Courier New" charset="0"/>
              </a:rPr>
              <a:t>srand</a:t>
            </a:r>
            <a:r>
              <a:rPr lang="en-US" sz="2400" b="1" dirty="0">
                <a:solidFill>
                  <a:srgbClr val="FFFFFF"/>
                </a:solidFill>
                <a:latin typeface="Courier New" charset="0"/>
              </a:rPr>
              <a:t>(rank);</a:t>
            </a:r>
          </a:p>
          <a:p>
            <a:pPr marL="0" indent="0" defTabSz="452026">
              <a:buNone/>
              <a:defRPr/>
            </a:pPr>
            <a:r>
              <a:rPr lang="en-US" sz="2400" b="1" dirty="0">
                <a:solidFill>
                  <a:srgbClr val="FFFFFF"/>
                </a:solidFill>
                <a:latin typeface="Courier New" charset="0"/>
              </a:rPr>
              <a:t>      </a:t>
            </a:r>
            <a:r>
              <a:rPr lang="en-US" sz="2400" b="1" dirty="0" err="1">
                <a:solidFill>
                  <a:srgbClr val="FFFFFF"/>
                </a:solidFill>
                <a:latin typeface="Courier New" charset="0"/>
              </a:rPr>
              <a:t>int</a:t>
            </a:r>
            <a:r>
              <a:rPr lang="en-US" sz="2400" b="1" dirty="0">
                <a:solidFill>
                  <a:srgbClr val="FFFFFF"/>
                </a:solidFill>
                <a:latin typeface="Courier New" charset="0"/>
              </a:rPr>
              <a:t> t = rand()%10+1;</a:t>
            </a:r>
          </a:p>
          <a:p>
            <a:pPr marL="0" indent="0" defTabSz="452026">
              <a:buNone/>
              <a:defRPr/>
            </a:pPr>
            <a:r>
              <a:rPr lang="en-US" sz="2400" b="1" dirty="0">
                <a:solidFill>
                  <a:srgbClr val="FFFFFF"/>
                </a:solidFill>
                <a:latin typeface="Courier New" charset="0"/>
              </a:rPr>
              <a:t>      sleep(t);</a:t>
            </a:r>
          </a:p>
          <a:p>
            <a:pPr marL="0" indent="0" defTabSz="452026">
              <a:buNone/>
              <a:defRPr/>
            </a:pPr>
            <a:r>
              <a:rPr lang="en-US" sz="2400" b="1" dirty="0">
                <a:solidFill>
                  <a:srgbClr val="FFFFFF"/>
                </a:solidFill>
                <a:latin typeface="Courier New" charset="0"/>
              </a:rPr>
              <a:t>      </a:t>
            </a:r>
            <a:r>
              <a:rPr lang="en-US" sz="2400" b="1" dirty="0" err="1">
                <a:solidFill>
                  <a:srgbClr val="FF0000"/>
                </a:solidFill>
                <a:latin typeface="Courier New" charset="0"/>
              </a:rPr>
              <a:t>MPI_Send</a:t>
            </a:r>
            <a:r>
              <a:rPr lang="en-US" sz="2400" b="1" dirty="0">
                <a:solidFill>
                  <a:srgbClr val="FFFFFF"/>
                </a:solidFill>
                <a:latin typeface="Courier New" charset="0"/>
              </a:rPr>
              <a:t>(&amp;</a:t>
            </a:r>
            <a:r>
              <a:rPr lang="en-US" sz="2400" b="1" dirty="0" err="1">
                <a:solidFill>
                  <a:srgbClr val="FFFFFF"/>
                </a:solidFill>
                <a:latin typeface="Courier New" charset="0"/>
              </a:rPr>
              <a:t>p_name,str_length</a:t>
            </a:r>
            <a:r>
              <a:rPr lang="en-US" sz="2400" b="1" dirty="0">
                <a:solidFill>
                  <a:srgbClr val="FFFFFF"/>
                </a:solidFill>
                <a:latin typeface="Courier New" charset="0"/>
              </a:rPr>
              <a:t>, \\</a:t>
            </a:r>
          </a:p>
          <a:p>
            <a:pPr marL="0" indent="0" defTabSz="452026">
              <a:buNone/>
              <a:defRPr/>
            </a:pPr>
            <a:r>
              <a:rPr lang="en-US" sz="2400" b="1" dirty="0">
                <a:solidFill>
                  <a:srgbClr val="FFFFFF"/>
                </a:solidFill>
                <a:latin typeface="Courier New" charset="0"/>
              </a:rPr>
              <a:t>               MPI_INT,0,1,MPI_COMM_WORLD);</a:t>
            </a:r>
          </a:p>
          <a:p>
            <a:pPr marL="0" indent="0" defTabSz="452026">
              <a:buNone/>
              <a:defRPr/>
            </a:pPr>
            <a:r>
              <a:rPr lang="en-US" sz="2400" b="1" dirty="0">
                <a:solidFill>
                  <a:srgbClr val="FFFFFF"/>
                </a:solidFill>
                <a:latin typeface="Courier New" charset="0"/>
              </a:rPr>
              <a:t>      </a:t>
            </a:r>
            <a:r>
              <a:rPr lang="en-US" sz="2400" b="1" dirty="0" err="1">
                <a:solidFill>
                  <a:srgbClr val="FF0000"/>
                </a:solidFill>
                <a:latin typeface="Courier New" charset="0"/>
              </a:rPr>
              <a:t>MPI_Send</a:t>
            </a:r>
            <a:r>
              <a:rPr lang="en-US" sz="2400" b="1" dirty="0">
                <a:solidFill>
                  <a:srgbClr val="FFFFFF"/>
                </a:solidFill>
                <a:latin typeface="Courier New" charset="0"/>
              </a:rPr>
              <a:t>(&amp;</a:t>
            </a:r>
            <a:r>
              <a:rPr lang="en-US" sz="2400" b="1" dirty="0" err="1">
                <a:solidFill>
                  <a:srgbClr val="FFFFFF"/>
                </a:solidFill>
                <a:latin typeface="Courier New" charset="0"/>
              </a:rPr>
              <a:t>rank,str_length</a:t>
            </a:r>
            <a:r>
              <a:rPr lang="en-US" sz="2400" b="1" dirty="0">
                <a:solidFill>
                  <a:srgbClr val="FFFFFF"/>
                </a:solidFill>
                <a:latin typeface="Courier New" charset="0"/>
              </a:rPr>
              <a:t>, \\</a:t>
            </a:r>
          </a:p>
          <a:p>
            <a:pPr marL="0" indent="0" defTabSz="452026">
              <a:buNone/>
              <a:defRPr/>
            </a:pPr>
            <a:r>
              <a:rPr lang="en-US" sz="2400" b="1" dirty="0">
                <a:solidFill>
                  <a:srgbClr val="FFFFFF"/>
                </a:solidFill>
                <a:latin typeface="Courier New" charset="0"/>
              </a:rPr>
              <a:t>               MPI_INT,0,2,MPI_COMM_WORLD);</a:t>
            </a:r>
          </a:p>
          <a:p>
            <a:pPr marL="0" indent="0" defTabSz="452026">
              <a:buNone/>
              <a:defRPr/>
            </a:pPr>
            <a:r>
              <a:rPr lang="en-US" sz="2400" b="1" dirty="0">
                <a:solidFill>
                  <a:srgbClr val="FFFFFF"/>
                </a:solidFill>
                <a:latin typeface="Courier New" charset="0"/>
              </a:rPr>
              <a:t>   }</a:t>
            </a:r>
          </a:p>
          <a:p>
            <a:pPr marL="0" indent="0" defTabSz="452026">
              <a:buNone/>
              <a:defRPr/>
            </a:pPr>
            <a:r>
              <a:rPr lang="en-US" sz="2400" b="1" dirty="0">
                <a:solidFill>
                  <a:srgbClr val="FFFFFF"/>
                </a:solidFill>
                <a:latin typeface="Courier New" charset="0"/>
              </a:rPr>
              <a:t>   </a:t>
            </a:r>
            <a:r>
              <a:rPr lang="en-US" sz="2400" b="1" dirty="0" err="1">
                <a:solidFill>
                  <a:srgbClr val="FF0000"/>
                </a:solidFill>
                <a:latin typeface="Courier New" charset="0"/>
              </a:rPr>
              <a:t>MPI_Finalize</a:t>
            </a:r>
            <a:r>
              <a:rPr lang="en-US" sz="2400" b="1" dirty="0">
                <a:solidFill>
                  <a:srgbClr val="FF0000"/>
                </a:solidFill>
                <a:latin typeface="Courier New" charset="0"/>
              </a:rPr>
              <a:t>();</a:t>
            </a:r>
          </a:p>
          <a:p>
            <a:pPr marL="0" indent="0" defTabSz="452026">
              <a:buNone/>
              <a:defRPr/>
            </a:pPr>
            <a:endParaRPr lang="en-US" sz="2400" b="1" dirty="0">
              <a:solidFill>
                <a:srgbClr val="FFFFFF"/>
              </a:solidFill>
              <a:latin typeface="Courier New" charset="0"/>
            </a:endParaRPr>
          </a:p>
          <a:p>
            <a:pPr marL="0" indent="0" defTabSz="452026">
              <a:buNone/>
              <a:defRPr/>
            </a:pPr>
            <a:r>
              <a:rPr lang="en-US" sz="2400" b="1" dirty="0">
                <a:solidFill>
                  <a:srgbClr val="FFFFFF"/>
                </a:solidFill>
                <a:latin typeface="Courier New" charset="0"/>
              </a:rPr>
              <a:t>   return(0);</a:t>
            </a:r>
          </a:p>
          <a:p>
            <a:pPr marL="0" indent="0" defTabSz="452026">
              <a:buNone/>
              <a:defRPr/>
            </a:pPr>
            <a:r>
              <a:rPr lang="en-US" sz="2400" b="1" dirty="0">
                <a:solidFill>
                  <a:srgbClr val="FFFFFF"/>
                </a:solidFill>
                <a:latin typeface="Courier New" charset="0"/>
              </a:rPr>
              <a:t>}</a:t>
            </a:r>
          </a:p>
          <a:p>
            <a:pPr marL="0" indent="0" defTabSz="452026">
              <a:buNone/>
              <a:defRPr/>
            </a:pPr>
            <a:endParaRPr lang="en-US" sz="2400" b="1" dirty="0">
              <a:solidFill>
                <a:srgbClr val="FFFFFF"/>
              </a:solidFill>
              <a:latin typeface="Courier New" charset="0"/>
            </a:endParaRPr>
          </a:p>
        </p:txBody>
      </p:sp>
    </p:spTree>
    <p:extLst>
      <p:ext uri="{BB962C8B-B14F-4D97-AF65-F5344CB8AC3E}">
        <p14:creationId xmlns:p14="http://schemas.microsoft.com/office/powerpoint/2010/main" val="195898926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Trying out an example</a:t>
            </a:r>
          </a:p>
        </p:txBody>
      </p:sp>
      <p:sp>
        <p:nvSpPr>
          <p:cNvPr id="3" name="Content Placeholder 2"/>
          <p:cNvSpPr>
            <a:spLocks noGrp="1"/>
          </p:cNvSpPr>
          <p:nvPr>
            <p:ph idx="1"/>
          </p:nvPr>
        </p:nvSpPr>
        <p:spPr>
          <a:xfrm>
            <a:off x="456480" y="1968687"/>
            <a:ext cx="8231040" cy="4526395"/>
          </a:xfrm>
        </p:spPr>
        <p:txBody>
          <a:bodyPr>
            <a:noAutofit/>
          </a:bodyPr>
          <a:lstStyle/>
          <a:p>
            <a:pPr marL="513763" indent="-513763" defTabSz="455872">
              <a:buFont typeface="+mj-lt"/>
              <a:buAutoNum type="arabicPeriod"/>
              <a:defRPr/>
            </a:pPr>
            <a:r>
              <a:rPr lang="en-US" sz="2400" dirty="0" smtClean="0"/>
              <a:t>Log on to one of the developer nodes</a:t>
            </a:r>
          </a:p>
          <a:p>
            <a:pPr marL="513763" indent="-513763" defTabSz="455872">
              <a:buFont typeface="+mj-lt"/>
              <a:buAutoNum type="arabicPeriod"/>
              <a:defRPr/>
            </a:pPr>
            <a:r>
              <a:rPr lang="en-US" sz="2400" dirty="0" smtClean="0"/>
              <a:t>Load the </a:t>
            </a:r>
            <a:r>
              <a:rPr lang="en-US" sz="2400" dirty="0" err="1" smtClean="0"/>
              <a:t>powertools</a:t>
            </a:r>
            <a:r>
              <a:rPr lang="en-US" sz="2400" dirty="0" smtClean="0"/>
              <a:t> module:</a:t>
            </a:r>
          </a:p>
          <a:p>
            <a:pPr marL="913358" lvl="1" indent="-513763" defTabSz="455872">
              <a:buFont typeface="Lucida Grande"/>
              <a:buChar char="&gt;"/>
              <a:defRPr/>
            </a:pPr>
            <a:r>
              <a:rPr lang="en-US" sz="1800" b="1" dirty="0">
                <a:solidFill>
                  <a:srgbClr val="008000"/>
                </a:solidFill>
                <a:latin typeface="Courier New"/>
                <a:cs typeface="Courier New"/>
              </a:rPr>
              <a:t>module load </a:t>
            </a:r>
            <a:r>
              <a:rPr lang="en-US" sz="1800" b="1" dirty="0" err="1">
                <a:solidFill>
                  <a:srgbClr val="008000"/>
                </a:solidFill>
                <a:latin typeface="Courier New"/>
                <a:cs typeface="Courier New"/>
              </a:rPr>
              <a:t>powertools</a:t>
            </a:r>
            <a:endParaRPr lang="en-US" sz="1800" b="1" dirty="0">
              <a:solidFill>
                <a:srgbClr val="008000"/>
              </a:solidFill>
              <a:latin typeface="Courier New"/>
              <a:cs typeface="Courier New"/>
            </a:endParaRPr>
          </a:p>
          <a:p>
            <a:pPr marL="513763" indent="-513763" defTabSz="455872">
              <a:buFont typeface="+mj-lt"/>
              <a:buAutoNum type="arabicPeriod"/>
              <a:defRPr/>
            </a:pPr>
            <a:r>
              <a:rPr lang="en-US" sz="2400" dirty="0" smtClean="0"/>
              <a:t>Run the </a:t>
            </a:r>
            <a:r>
              <a:rPr lang="en-US" sz="2400" dirty="0" err="1" smtClean="0"/>
              <a:t>getexample</a:t>
            </a:r>
            <a:r>
              <a:rPr lang="en-US" sz="2400" dirty="0" smtClean="0"/>
              <a:t> program. This will create a folder called </a:t>
            </a:r>
            <a:r>
              <a:rPr lang="en-US" sz="2400" dirty="0" err="1" smtClean="0"/>
              <a:t>helloMPI</a:t>
            </a:r>
            <a:r>
              <a:rPr lang="en-US" sz="2400" dirty="0" smtClean="0"/>
              <a:t>:</a:t>
            </a:r>
          </a:p>
          <a:p>
            <a:pPr marL="913358" lvl="1" indent="-513763" defTabSz="455872">
              <a:buFont typeface="Lucida Grande"/>
              <a:buChar char="&gt;"/>
              <a:defRPr/>
            </a:pPr>
            <a:r>
              <a:rPr lang="en-US" sz="1800" b="1" dirty="0" err="1">
                <a:solidFill>
                  <a:srgbClr val="008000"/>
                </a:solidFill>
                <a:latin typeface="Courier New"/>
                <a:cs typeface="Courier New"/>
              </a:rPr>
              <a:t>getexample</a:t>
            </a:r>
            <a:r>
              <a:rPr lang="en-US" sz="1800" b="1" dirty="0">
                <a:solidFill>
                  <a:srgbClr val="008000"/>
                </a:solidFill>
                <a:latin typeface="Courier New"/>
                <a:cs typeface="Courier New"/>
              </a:rPr>
              <a:t> </a:t>
            </a:r>
            <a:r>
              <a:rPr lang="en-US" sz="1800" b="1" dirty="0" err="1">
                <a:solidFill>
                  <a:srgbClr val="008000"/>
                </a:solidFill>
                <a:latin typeface="Courier New"/>
                <a:cs typeface="Courier New"/>
              </a:rPr>
              <a:t>helloMPI</a:t>
            </a:r>
            <a:endParaRPr lang="en-US" sz="1800" b="1" dirty="0">
              <a:solidFill>
                <a:srgbClr val="008000"/>
              </a:solidFill>
            </a:endParaRPr>
          </a:p>
          <a:p>
            <a:pPr marL="513763" indent="-513763" defTabSz="455872">
              <a:buFont typeface="+mj-lt"/>
              <a:buAutoNum type="arabicPeriod"/>
              <a:defRPr/>
            </a:pPr>
            <a:r>
              <a:rPr lang="en-US" sz="2400" dirty="0" smtClean="0"/>
              <a:t>Change to the </a:t>
            </a:r>
            <a:r>
              <a:rPr lang="en-US" sz="2400" dirty="0" err="1" smtClean="0"/>
              <a:t>helloMPI</a:t>
            </a:r>
            <a:r>
              <a:rPr lang="en-US" sz="2400" dirty="0" smtClean="0"/>
              <a:t> directory and read the readme files</a:t>
            </a:r>
          </a:p>
          <a:p>
            <a:pPr marL="513763" indent="-513763" defTabSz="455872">
              <a:buFont typeface="+mj-lt"/>
              <a:buAutoNum type="arabicPeriod"/>
              <a:defRPr/>
            </a:pPr>
            <a:r>
              <a:rPr lang="en-US" sz="2400" dirty="0" smtClean="0"/>
              <a:t>Or just type the following on the command line:</a:t>
            </a:r>
          </a:p>
          <a:p>
            <a:pPr marL="913358" lvl="1" indent="-513763" defTabSz="455872">
              <a:buFont typeface="Lucida Grande"/>
              <a:buChar char="&gt;"/>
              <a:defRPr/>
            </a:pPr>
            <a:r>
              <a:rPr lang="en-US" sz="1800" b="1" dirty="0">
                <a:solidFill>
                  <a:srgbClr val="008000"/>
                </a:solidFill>
                <a:latin typeface="Courier New"/>
                <a:cs typeface="Courier New"/>
              </a:rPr>
              <a:t>./README</a:t>
            </a:r>
          </a:p>
          <a:p>
            <a:pPr marL="913358" lvl="1" indent="-513763" defTabSz="455872">
              <a:buFont typeface="+mj-lt"/>
              <a:buAutoNum type="arabicPeriod"/>
              <a:defRPr/>
            </a:pPr>
            <a:endParaRPr lang="en-US" sz="2000" dirty="0" smtClean="0"/>
          </a:p>
          <a:p>
            <a:pPr marL="513763" indent="-513763" defTabSz="455872">
              <a:buFont typeface="+mj-lt"/>
              <a:buAutoNum type="arabicPeriod"/>
              <a:defRPr/>
            </a:pPr>
            <a:endParaRPr lang="en-US" sz="2400" dirty="0" smtClean="0"/>
          </a:p>
          <a:p>
            <a:pPr marL="913358" lvl="1" indent="-513763" defTabSz="455872">
              <a:buFont typeface="+mj-lt"/>
              <a:buAutoNum type="arabicPeriod"/>
              <a:defRPr/>
            </a:pPr>
            <a:endParaRPr lang="en-US" sz="2000" dirty="0"/>
          </a:p>
        </p:txBody>
      </p:sp>
      <p:pic>
        <p:nvPicPr>
          <p:cNvPr id="176131" name="Picture 3" descr="AA020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92482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itle 5"/>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Accelerator Cards</a:t>
            </a:r>
            <a:endParaRPr lang="en-US">
              <a:latin typeface="Georgia" charset="0"/>
            </a:endParaRPr>
          </a:p>
        </p:txBody>
      </p:sp>
      <p:sp>
        <p:nvSpPr>
          <p:cNvPr id="7" name="Subtitle 6"/>
          <p:cNvSpPr>
            <a:spLocks noGrp="1"/>
          </p:cNvSpPr>
          <p:nvPr>
            <p:ph type="subTitle" idx="1"/>
          </p:nvPr>
        </p:nvSpPr>
        <p:spPr>
          <a:xfrm>
            <a:off x="1372321" y="3885528"/>
            <a:ext cx="6400800" cy="1752664"/>
          </a:xfrm>
        </p:spPr>
        <p:txBody>
          <a:bodyPr/>
          <a:lstStyle/>
          <a:p>
            <a:pPr defTabSz="450680">
              <a:defRPr/>
            </a:pPr>
            <a:endParaRPr lang="en-US"/>
          </a:p>
        </p:txBody>
      </p:sp>
    </p:spTree>
    <p:extLst>
      <p:ext uri="{BB962C8B-B14F-4D97-AF65-F5344CB8AC3E}">
        <p14:creationId xmlns:p14="http://schemas.microsoft.com/office/powerpoint/2010/main" val="70970077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GPU	</a:t>
            </a:r>
          </a:p>
        </p:txBody>
      </p:sp>
      <p:sp>
        <p:nvSpPr>
          <p:cNvPr id="3" name="Content Placeholder 2"/>
          <p:cNvSpPr>
            <a:spLocks noGrp="1"/>
          </p:cNvSpPr>
          <p:nvPr>
            <p:ph idx="1"/>
          </p:nvPr>
        </p:nvSpPr>
        <p:spPr>
          <a:xfrm>
            <a:off x="456481" y="1968688"/>
            <a:ext cx="4150080" cy="4108751"/>
          </a:xfrm>
        </p:spPr>
        <p:txBody>
          <a:bodyPr>
            <a:normAutofit fontScale="85000" lnSpcReduction="20000"/>
          </a:bodyPr>
          <a:lstStyle/>
          <a:p>
            <a:pPr marL="342690" indent="-342690" defTabSz="456440">
              <a:defRPr/>
            </a:pPr>
            <a:r>
              <a:rPr lang="en-US" dirty="0" smtClean="0"/>
              <a:t>Cards used to render graphics on a computer</a:t>
            </a:r>
          </a:p>
          <a:p>
            <a:pPr marL="342690" indent="-342690" defTabSz="456440">
              <a:defRPr/>
            </a:pPr>
            <a:r>
              <a:rPr lang="en-US" dirty="0" smtClean="0"/>
              <a:t>Hundreds of cores</a:t>
            </a:r>
          </a:p>
          <a:p>
            <a:pPr marL="342690" indent="-342690" defTabSz="456440">
              <a:defRPr/>
            </a:pPr>
            <a:r>
              <a:rPr lang="en-US" dirty="0" smtClean="0"/>
              <a:t>Not very smart cores</a:t>
            </a:r>
          </a:p>
          <a:p>
            <a:pPr marL="342690" indent="-342690" defTabSz="456440">
              <a:defRPr/>
            </a:pPr>
            <a:r>
              <a:rPr lang="en-US" dirty="0" smtClean="0"/>
              <a:t>But, if you can make your research look like graphics rendering you may be able to run really fast!</a:t>
            </a:r>
          </a:p>
        </p:txBody>
      </p:sp>
      <p:pic>
        <p:nvPicPr>
          <p:cNvPr id="190467"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4800" y="102252"/>
            <a:ext cx="1523520" cy="181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6561" y="182900"/>
            <a:ext cx="2329920" cy="174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001" y="4000740"/>
            <a:ext cx="3443040" cy="285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70"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3883" t="5713" r="3229" b="8543"/>
          <a:stretch>
            <a:fillRect/>
          </a:stretch>
        </p:blipFill>
        <p:spPr bwMode="auto">
          <a:xfrm>
            <a:off x="4639680" y="2291282"/>
            <a:ext cx="2805120" cy="234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58520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smtClean="0">
                <a:latin typeface="Century Gothic" charset="0"/>
              </a:rPr>
              <a:t>Software Stack</a:t>
            </a:r>
            <a:endParaRPr lang="en-US" dirty="0">
              <a:latin typeface="Century Gothic" charset="0"/>
            </a:endParaRPr>
          </a:p>
        </p:txBody>
      </p:sp>
      <p:sp>
        <p:nvSpPr>
          <p:cNvPr id="33794"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a:latin typeface="Calibri" charset="0"/>
              </a:rPr>
              <a:t>Compiled open-source software stack </a:t>
            </a:r>
          </a:p>
          <a:p>
            <a:pPr lvl="1" eaLnBrk="1" hangingPunct="1"/>
            <a:r>
              <a:rPr lang="en-US" dirty="0">
                <a:latin typeface="Calibri" charset="0"/>
              </a:rPr>
              <a:t>Close to 2000 titles!</a:t>
            </a:r>
          </a:p>
          <a:p>
            <a:pPr eaLnBrk="1" hangingPunct="1"/>
            <a:r>
              <a:rPr lang="en-US" dirty="0">
                <a:latin typeface="Calibri" charset="0"/>
              </a:rPr>
              <a:t>Optimized Math/Communications libraries</a:t>
            </a:r>
          </a:p>
          <a:p>
            <a:pPr eaLnBrk="1" hangingPunct="1"/>
            <a:r>
              <a:rPr lang="en-US" dirty="0">
                <a:latin typeface="Calibri" charset="0"/>
              </a:rPr>
              <a:t>Some commercial software available</a:t>
            </a:r>
          </a:p>
          <a:p>
            <a:pPr lvl="1" eaLnBrk="1" hangingPunct="1"/>
            <a:r>
              <a:rPr lang="en-US" dirty="0" smtClean="0">
                <a:latin typeface="Calibri" charset="0"/>
              </a:rPr>
              <a:t>Due to licensing limitations we can not provide all of our software to WMU users</a:t>
            </a:r>
          </a:p>
          <a:p>
            <a:pPr lvl="1" eaLnBrk="1" hangingPunct="1"/>
            <a:r>
              <a:rPr lang="en-US" dirty="0" smtClean="0">
                <a:latin typeface="Calibri" charset="0"/>
              </a:rPr>
              <a:t>We can help install software for you</a:t>
            </a:r>
            <a:endParaRPr lang="en-US" dirty="0">
              <a:latin typeface="Calibri" charset="0"/>
            </a:endParaRPr>
          </a:p>
        </p:txBody>
      </p:sp>
      <p:sp>
        <p:nvSpPr>
          <p:cNvPr id="33797" name="AutoShape 6" descr="data:image/jpeg;base64,/9j/4AAQSkZJRgABAQAAAQABAAD/2wCEAAkGBhQPDxQQDxIQDxQPERcVGRARFxUQFhcUGBIVFRgVFhUXGyYeGBkjGhYVIjAgIzMqLC0uFR4xNTAqNSYrLCkBCQoKDgwOGg8PGCwlHyQqLC0vKSwvNC8sLCosNTU1KSwqKSk1LCwsLC0sLCwsLCwsLCwsKSwsKSkpKSwsKSksLP/AABEIAH4BkAMBIgACEQEDEQH/xAAcAAEAAwEBAQEBAAAAAAAAAAAABgcIBQQDAgH/xABJEAABAwIBBggKBwYFBQAAAAABAAIDBBEFBhIhVJPSBxUXMUFhkrMTFiI0NVFxdIGjMkJScoKRoRQjYmNzsSQzQ0TwU7LC0eH/xAAZAQEAAwEBAAAAAAAAAAAAAAAAAgMEAQX/xAAlEQACAQMDBAMBAQAAAAAAAAAAAQIDEVEEExQSITEyQWFxUiL/2gAMAwEAAhEDEQA/AIkiIvQPBCIiAIiIAiIgCIiAIiIAiIgCIiAIiIAiIgCIiAIiIAiIgCIiAIiIAiIgCIiAIiIAiIgCIiAIiIAiIgCIiAL9RxFxDWguJ5mtBcT7ANJX4JU4wOBrKuLDQZYjKweGngeIpTIYvC5mfmk+DaLNzRa5uTfQFxuxOEeoh9Vh8sNvDRSxX5vCMdHf2ZwF18FK6ecxUj57zMAlaw0dU/w0VQx2k2aWtILelw5uggrh45RNhmIiuY5GMljztJ8HIwPaCeki+aT/AAomJRt3PAiIukAiAXNhpJ6BpVr5FcGDGNbPXtD3nSKc/RZ98fWd1cw6+iMpKK7llOnKo7IrbDcBqKnzeCWUfaa05vaPk/quuODfED/tj8Xxb6veOMNADQAALADQAPUAv0qHWeDatHH5ZQ/JriGrHaRb6cmuIasdpFvq+EXN6RLiQyyh+TXENWO0i305NcQ1Y7SLfV8Im9IcSGWUPya4hqx2kW+nJriGrHaRb6vhE3pDiQyzPtXkVVxSRRSQkPqHFrG58ZLiBc8ztAA6ToXq5NcQ1Y7SLfVmYd/i8Xmn548PZ+zs9XhX+VKR1gWapYpOq0QjpYO7uyh+TXENWO0i305NcQ1Y7SLfV8Io70ifEhllD8muIasdpFvpya4hqx2kW+r4RN6Q4kMsofk1xDVjtIt9OTXENWO0i31fCFN6Q4kMsz6/IqrE7aYwnwrozIGZ8Z8gGxcSHWAvo0r1cmuIasdpFvqzMjv8TUVWIHSJZPARH+TFouOpzrn4KWKTqtdiENLCSv3KH5NcQ1Y7SLfTk1xDVjtIt9XwijvSJ8SGWUPya4hqx2kW+nJriGrHaRb6vhE3pDiQyyhzwbYhqx2kW+uZiOTFVTC89PNGB9Ytzm/FzbgLRa/hC7vPBx6OPw2ZiRXPlhwZxVTXS0obBPz2Hkxv6nAaGn+IfG6pypp3RPdHI0sexxa5rtBBHOCrozUvBiqUpU33PvhWEy1cohp2GR5BOaCBoHObkgD/AOrt8muIasdpFvqX8DmDZsctW4aZD4Jh/hbpefi6w/ArJVc6rTsjTS00ZRvIofk1xDVjtIt9OTXENWO0i31fCKG9It4kMsofk1xDVjtIt9OTXENWO0i31fCJvSHEhllD8muIasdpFvpya4hqx2kW+r4XzqJxGxz3nNaxpcT6gBcn8k3pDiQyygIsiqt076dsN5Ymtc5gfH5LXfRu7Otc+rnXr5NcQ1Y7SLfVn5AwF8MtbILPxCZ0tjziIXbE34NF/wASlK66rTsQhpYSV3cofk1xDVjtIt9OTXENWO0i31fCLm9InxIZZQ/JriGrHaRb6cmuIasdpFvq+ETekOJDLKHPBtiA/wBsfg+LfXIxLAKim01EEsQ+05pze0PJ/VaPX5ewOBBAIOgg6QR1hdVZ4OPRx+GZiIU2wuqYKuLFSXujY0eGZE3wjmTCHwRDhcZrHfTDzo0kc4Uly04L2SNdPQtEcg0mAaGP+4PqO6uY9XOqrp6qSB+dG+SF7bjOYXRuHrFxY/BWpqa7GSUZUZdyQ0MTKynMBMkkkErnNqHNs0QGO2bJI4nwTBIA7Tf61rk2XIx2rbLN+6JMcUbImOIsXMjYGBxHRnEF1ujOX4rcbnnbmzTzStBvmve4tv6829r9a8SkkVykmrIIiKRAnvBNk4J6h1VILtprBoPMZTpB/CNPtc31K4VEeCylDMLjcOeV8jz7c8sH6MClyx1HeR69CPTBBFGeEDKZ1BSZ8VvCSvEbCRcNNiS63TYA2HrIVMS5R1T3FzqmpJP82QfoDYJCm5K5GrqFTdjRqLN/HtRrNTtZN5OPajWanaybynsvJVzFg0gizfx7UazU7WTeTj2o1mp2sm8my8jmLBpBc/HsVFJSy1Dv9KMuA9buZo+LiB8Vn/j2o1mp2sm8vnPi00jc2Sad7T9V8j3jRpGgmy6qP2cesVuyL3yLwo01FG2T/MlvLITzmSQ5zr9YuB8F3Vm/j2o1mp2sm8nHtRrNTtZN5HRbd7iOqjFWSNIIs/ZPY1UOrKdrqiocDUxAgyyEEGVoIILtIWgVVOHSaaVXcTdgiKkeEHFpo8TnYyedjQWWayR7QP3TDoANgkI9Tsdq1dtXLuXBy3xN1PRP8H/mzkQRgc5kkOaLdYFz8FRvHtRrNTtZN5fOXFZnlpfNO8sOc0uke7Nd623Og9YVqo2fkyy1aaskaGwTC20tNFTt5oYw2/rI5z8Tc/Fe5Zv49qNZqdrJvJx7UazU7WTeTZeTq1aStY0gizfx7UazU7WTeTj2o1mp2sm8ubLyOYsGkEWb+PajWanaybyce1Gs1O1k3k2XkcxYNIIs4NygqQbipqQR/Nk3lbHBjlbJWxSRVBz5KfNPhOYuY64Gdb6wLTp6bjrUZUnFXLaepU302Juq04WsmM7wdZC27y5sTwPrZxtG723s38TfUrLXHywgz8PqQCWlsLnhwNiHMHhGkEcxBaCowdpFlWKlBo9GAYUKSlipx/pMAJ9budx+LiT8V0Fm/j2o1mp2sm8nHtRrNTtZN5WbLyZlq4pWSNIIqNyDxed+J07Xzzva57rtdJI4H9086QTYq8lXOPS7GmlV3FcIioDKTGp21tS1tRUNDaiUBolkAAEjrAAO0BIQ6jlWrtpOxf6i+X9Q50EdHGbSYhK2EW5xHfOkd7A0W/EqX49qNZqdrJvL5vxaYua8zTlzL5rzI8ubfnzXXuL9StVKzvcyy1SkrWNH01O2NjY2CzWNDQPU0CwH5BfVZv49qNZqdrJvJx7UazU7WTeXNl5JcxYNIIs38e1Gs1O1k3k49qNZqdrJvJsvI5iwaQRZv49qNZqdrJvJx7UazU7WTeTZeRzFg0gizjFlFVNIc2pqQR0+FkP6F1lcvB5lO6vpS6W3hYX5jnDRnaAWut0Eg6esFRlTcVctpahVHaxKVUPC3k4IZm1cYs2oJa8DmEoF878Tb/FpPSreUU4T6UPwuYnnjLHj2iRoP6Od+a5TdpE68eqDKMREWw8cIiIC7uCqsEmGMb0wySMPxeXj9HhTBUvwW5SilqTBKbR1VgCeZso0NPsdfN9uaroWOorSPX08+qC+iPZcZMcYUpiYQ2Rjg9hdzZwBGafUCCR+Sp6bIauY4tNJMbdLQHj4FpIK0ElkjUcVY5V08ajuzPXiXW6pUdhPEut1So7C0LZLKe88FXDjlmevEut1So7C/L8j61ouaSp+DHH9AtD2SybzwOHHJmSaBzHZr2uY4fVcC0/kdK/C0jimDQ1TMyoiZK3+IaR1tdztPWFUeXHB26hBnpy6WC+kHS6O/wBr1t/i6On1qyNVS7FFXTSgrruiFIiK0ynRyb89pveYe9atGrOWTfntN7zD3rVo1Zq3lHoaPwwqG4SPStR7WdyxXyqG4SPStR7Wdyxco+xLV+i/SNIi+9BQPqJWwwtL3yGwaP8AmgDnJ6LLUealc+C9tFgk84vDBNKPWxjnDtAWVuZK8GUFK0PqA2pm5/KF42n1Naef7x/RTQNtoHR0KiVZfBthpG1eTM9+JdbqlR2CniXW6pUdhaFsllHeeCzhxyzPXiXW6pUdhPEut1So7C0LZLJvPA4ccsz14l1uqVHYU84J8Dnppag1EMkIfGwAvGbchzrgKybIoyqtqxOGmjCXUmFzcpvMan3abunLpLm5TeY1Pu03dOVa8miXhmc0RFvPDJDwe+lKb+o7unq/VQXB76Upv6ju6er9WWt5PS0fo/0LOmVHn9V7zL3rlotZ0yo8/qveZe9cu0fLOaz1RzERe7BsGlrJmwQNznO6ToDWjnc49AH/ADSVpPOSv2R4V0KPJ6pmGdFTzyD7TY3Edq1lcmTHB3TUQDnNFRN0yyAEA/wMOhvt5+tSqyodbBuhpG1/pmevEut1So7CeJdbqlR2FoWyWUd54J8OOWZ68S63VKjsJ4l1uqVHYWhbJZN54HDjlmevEut1So7CsrgnwiamhnFRFJCXSNIDxm3GZa4U7sijKq5KxZT06hLqTCjfCL6LqfuN7xikijfCL6LqfuN7xihH2RdU9H+FCoiLceIEREAVl5F8KIY1tPXk2bobU6XG3QJANJ+8Pj61WiKMoqSsydOpKDujTFLWMmYHxPZI08zmEOB+IX1us0UldJCc6GSSI+uNzmH82ldMZZ1o/wB3Udsn+6odH7Nq1i+UaEul1nvx0rdbqO0njpW63UdpNl5O8yODQl1/brPXjpW63Udpemg4Qa6F4f8AtD5QDpZLZ7SPUeke0WKbLOrVxwX4vxLEHtLXAOa4EFp0ggixBHSLLyYHizaumiqGCwlYHZp02PMW36iCPgvcqPBrTurmfcs8n/2CsfCL5h8uMn/puvYX9YILfwrhq0eGikGbTTW0hz4yeogOH9nfmquW2DvG549aPRNpHRyb89pveYe9atGrOWTfntN7zD3rVo1U1vKNej8MKhuEj0rUe1ncsV8qhuEj0rUe1ncsXKPsS1fov0jSuHgoyZENN+1vH7ypHk3+rFfRb7xF/Zmqn2suQB0m356FpejphFGyNuhsbGtA6mgAf2VlZ2VinSQvJt/B9kRV7wlZdS0j20tKQx5YHvlsCWgkhrWg6AdBN/ZZZ4xcnZG+c1BXZYN0us9+OlbrdR2k8dK3W6jtK3ZeTLzI4NCXS6z346Vut1HaTx0rdbqO0my8jmRwaEuv7dZ68dK3W6jtKecFGOz1MtQKiaSYMjYQHnOsS517KMqTSuThqVOXTYslc3KbzGp92m7py6S5uU3mNT7tN3TlWvJol4ZnNERbzwyQ8HvpSm/qO7p6v1UFwe+lKb+o7unq/VlreT0tH6P9CzplR5/Ve8y965aLWdMqPP6r3mXvXLtHyzms9UcxXlwc5Mijo2vcP31QA95POAdLWfAH8yVTWCUgmqoIjzSzRtPsLwD+l1pEKVZ9rFekhduQRFV/CJl/NFUOpKR3gvBAZ8gALi4gOzWk/RABGnnv7NNEYuTsjbUqKmrss+6XWe/HSt1uo7SeOlbrdR2lbsvJm5kcGhLpdZ78dK3W6jtJ46Vut1HaTZeRzI4NCXX9WevHSt1uo7SsrgoxeaphnNRLJMWytALznWGZewUZUnFXLKeoU5dKRO1G+EX0XU/cb3jFJFG+EX0XU/cb3jFCPsi6p6P8KFREW48QIiIAvYzBp3AFsE5BFwRHIQQeYghukL65O4SauripxzSPAdboYPKeeyCtFsYGgACwAsAOgepVTqdJpo0NxN3M4cR1Gr1Gyk3U4jqNXqNlJurSKKve+i/hrJm7iOo1eo2Um6nEdRq9RspN1aRRN76HDWTN3EdRq9RspN1emgyUq53hkdNNcnnex0bR1uc4AALRCJvPB1aNZObk7hH7HSRU4Od4Jli7mu4kucR1XJXSRfxzrC50AdJVD7mxKysiteGmpHg6aLpL3vt1Bob/AOR/JVYpDl3lCK6tfIw3jjHg4+trSfK/EST7LKPLbBWjY8etLqm2jo5N+e03vMPetWjVnLJvz2m95h71q0aqa3lGvR+GFQ3CR6VqPazuWK+VQ3CR6VqPazuWLlH2Jav0X6Rtj80h32SD+WlaYppxIxr26Q9ocD1EXH91mZXRwWZRiopBTuP7ylGbY85i+o4ez6PwHrU6y7XKdJK0nHJNlWnChkZNPK2rpmGXyAx8bdLvJJs5redwsbEDToHXay0VEZdLubqkFOPSzN3EdRq9RspN1OI6jV6jZSbq0iit3voy8NZM3cR1Gr1Gyk3U4jqNXqNlJurSKJvfQ4ayZu4jqNXqNlJuqweB+gkimqDLFLHeOOxexzL+U7mzgLq0EXJVbq1idPTKElK4XNym8xqfdpu6cukublN5jU+7Td05VLyaZeGZzREW88MkPB76Upv6ju6er9VBcHvpSm/qO7p6v1Za3k9LR+j/AELOmVHn9V7zL3rlotZ0yo8/qveZe9cu0fLOaz1R8sAqhFVwSnmjnjcfYJG3/S60gswq+cgcoxW0bCTeWECOQdNwND/Y4C/tuOhSrL5IaSXdxJKql4SciZzVOq6eN0zJrFzYwXOY8NDT5I0lpABuOu9tCtpFRGTi7mypTVRWZm7iOo1eo2Um6nEdRq9RspN1aRRW730ZeGsmbuI6jV6jZSbqcR1Gr1Gyk3VpFE3vocNZM3cR1Gr1Gyk3VaHA/RvihqBLHJGTK2we1zL+R0ZwF1YKKMqvUrWLKemUJdVwo3wi+i6n7je8YpIo3wi+i6n7je8YoR9kX1PR/hQqIi3HiBERAWXwN4Ld01W4fRHgmHrNnPP5Zg+JVprPuF5a1dLEIaeXwbGkkNzIzpJuTctJK9fKXiGsfLi3FnnTlJ3N1LUQhFRsy90VEcpeIax8uLcTlLxDWPlxbijsyLeXDDL3RURyl4hrHy4txOUvENY+XFuJsyHLhhl7oqI5S8Q1j5cW4vxJwj4g4W/aXD7rIgfzDE2ZDlwwy9KutZCwySvbGxvO95DQPiVU+XnCT+0tdTUd2xHQ+U3aZB9lo5wz130nqHPCK7E5ah2dPLJMR0yOL7ey/N8F5lZCkl3Znq6lzVl2CIiuMh0cm/Pab3mHvWrRqzLTVDo3tkYc10bg5p0GzmkEGx0c4CkfKXiGsfLi3FTUg5eDVQrRpp3L3VDcJHpWo9rO5Yv1yl4hrHy4txcHEsSkqZXTTOz3vtd1g29gGjQABzAJTpuLuztevGpGyPMvXhOKyUkzZ4HZr2H2gjpa4dIPqXkRXGRO3dF7ZK5fwVzQ0uEM3TC82uf5bj9IdXP1KULMK7NBljWQC0VTMAOZriJAPYHg2WeVHBuhq/6RoVFRHKViGsfLi3E5S8Q1j5cW4o7Mi3lwwy90VEcpeIax8uLcTlLxDWPlxbibMhy4YZe6KiOUvENY+XFuJyl4hrHy4txNmQ5cMMvdc3KbzGp92m7pyprlLxDWPlxbi+VTwhV0rHRvnu2Rpa4ZkQu1wIIuG35iuqjI49XBq1mR1ERaTzSQ8HvpSm/qO7p6v1Zpw/EH08rZoXZj4zdrrB1iQRzEEcxK7/KXiGsfLi3FTUpuTujXQrxpxsy91nTKjz+q95l71y6nKViGsfLi3FHaqpdLI6SQ5zpHFzjoF3ONybDRzlKcHHycr1o1Ekj5Lp5PZQy0E4mhPU5h+i9v2Xf++hcxFc1czJtO6NAZNZaU9e0eDeGSW0wPIDx67faHWP0XeWYQbG40EdIXco8uK2EWZVS2HQ+0v/eCs7o4N0NX/SNBIqI5S8Q1j5cW4nKXiGsfLi3FHZkWcuGGXuiojlLxDWPlxbicpeIax8uLcTZkOXDDL3RURyl4hrHy4txOUvENY+XFuJsyHLhhl7qN8Ivoup+43vGKrOUvENY+XFuLzYjl1WVMToZps9kgs5uZG24BB5w0HnAXVSadyE9VBxaszgoiLSeeEREAREQBERAEREAREQBERAEREAREQBERAEREAREQBERAEREAREQBERAEREAREQBERAEREAREQBERAEREAREQBERAEREB/9k="/>
          <p:cNvSpPr>
            <a:spLocks noChangeAspect="1" noChangeArrowheads="1"/>
          </p:cNvSpPr>
          <p:nvPr/>
        </p:nvSpPr>
        <p:spPr bwMode="auto">
          <a:xfrm>
            <a:off x="155520" y="-172817"/>
            <a:ext cx="305280" cy="36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444" tIns="49222" rIns="98444" bIns="49222"/>
          <a:lstStyle/>
          <a:p>
            <a:endParaRPr lang="en-US"/>
          </a:p>
        </p:txBody>
      </p:sp>
      <p:sp>
        <p:nvSpPr>
          <p:cNvPr id="33798" name="AutoShape 8" descr="data:image/jpeg;base64,/9j/4AAQSkZJRgABAQAAAQABAAD/2wCEAAkGBhQPDxQQDxIQDxQPERcVGRARFxUQFhcUGBIVFRgVFhUXGyYeGBkjGhYVIjAgIzMqLC0uFR4xNTAqNSYrLCkBCQoKDgwOGg8PGCwlHyQqLC0vKSwvNC8sLCosNTU1KSwqKSk1LCwsLC0sLCwsLCwsLCwsKSwsKSkpKSwsKSksLP/AABEIAH4BkAMBIgACEQEDEQH/xAAcAAEAAwEBAQEBAAAAAAAAAAAABgcIBQQDAgH/xABJEAABAwIBBggKBwYFBQAAAAABAAIDBBEFBhIhVJPSBxUXMUFhkrMTFiI0NVFxdIGjMkJScoKRoRQjYmNzsSQzQ0TwU7LC0eH/xAAZAQEAAwEBAAAAAAAAAAAAAAAAAgMEAQX/xAAlEQACAQMDBAMBAQAAAAAAAAAAAQIDEVEEExQSITEyQWFxUiL/2gAMAwEAAhEDEQA/AIkiIvQPBCIiAIiIAiIgCIiAIiIAiIgCIiAIiIAiIgCIiAIiIAiIgCIiAIiIAiIgCIiAIiIAiIgCIiAIiIAiIgCIiAL9RxFxDWguJ5mtBcT7ANJX4JU4wOBrKuLDQZYjKweGngeIpTIYvC5mfmk+DaLNzRa5uTfQFxuxOEeoh9Vh8sNvDRSxX5vCMdHf2ZwF18FK6ecxUj57zMAlaw0dU/w0VQx2k2aWtILelw5uggrh45RNhmIiuY5GMljztJ8HIwPaCeki+aT/AAomJRt3PAiIukAiAXNhpJ6BpVr5FcGDGNbPXtD3nSKc/RZ98fWd1cw6+iMpKK7llOnKo7IrbDcBqKnzeCWUfaa05vaPk/quuODfED/tj8Xxb6veOMNADQAALADQAPUAv0qHWeDatHH5ZQ/JriGrHaRb6cmuIasdpFvq+EXN6RLiQyyh+TXENWO0i305NcQ1Y7SLfV8Im9IcSGWUPya4hqx2kW+nJriGrHaRb6vhE3pDiQyzPtXkVVxSRRSQkPqHFrG58ZLiBc8ztAA6ToXq5NcQ1Y7SLfVmYd/i8Xmn548PZ+zs9XhX+VKR1gWapYpOq0QjpYO7uyh+TXENWO0i305NcQ1Y7SLfV8Io70ifEhllD8muIasdpFvpya4hqx2kW+r4RN6Q4kMsofk1xDVjtIt9OTXENWO0i31fCFN6Q4kMsz6/IqrE7aYwnwrozIGZ8Z8gGxcSHWAvo0r1cmuIasdpFvqzMjv8TUVWIHSJZPARH+TFouOpzrn4KWKTqtdiENLCSv3KH5NcQ1Y7SLfTk1xDVjtIt9XwijvSJ8SGWUPya4hqx2kW+nJriGrHaRb6vhE3pDiQyyhzwbYhqx2kW+uZiOTFVTC89PNGB9Ytzm/FzbgLRa/hC7vPBx6OPw2ZiRXPlhwZxVTXS0obBPz2Hkxv6nAaGn+IfG6pypp3RPdHI0sexxa5rtBBHOCrozUvBiqUpU33PvhWEy1cohp2GR5BOaCBoHObkgD/AOrt8muIasdpFvqX8DmDZsctW4aZD4Jh/hbpefi6w/ArJVc6rTsjTS00ZRvIofk1xDVjtIt9OTXENWO0i31fCKG9It4kMsofk1xDVjtIt9OTXENWO0i31fCJvSHEhllD8muIasdpFvpya4hqx2kW+r4XzqJxGxz3nNaxpcT6gBcn8k3pDiQyygIsiqt076dsN5Ymtc5gfH5LXfRu7Otc+rnXr5NcQ1Y7SLfVn5AwF8MtbILPxCZ0tjziIXbE34NF/wASlK66rTsQhpYSV3cofk1xDVjtIt9OTXENWO0i31fCLm9InxIZZQ/JriGrHaRb6cmuIasdpFvq+ETekOJDLKHPBtiA/wBsfg+LfXIxLAKim01EEsQ+05pze0PJ/VaPX5ewOBBAIOgg6QR1hdVZ4OPRx+GZiIU2wuqYKuLFSXujY0eGZE3wjmTCHwRDhcZrHfTDzo0kc4Uly04L2SNdPQtEcg0mAaGP+4PqO6uY9XOqrp6qSB+dG+SF7bjOYXRuHrFxY/BWpqa7GSUZUZdyQ0MTKynMBMkkkErnNqHNs0QGO2bJI4nwTBIA7Tf61rk2XIx2rbLN+6JMcUbImOIsXMjYGBxHRnEF1ujOX4rcbnnbmzTzStBvmve4tv6829r9a8SkkVykmrIIiKRAnvBNk4J6h1VILtprBoPMZTpB/CNPtc31K4VEeCylDMLjcOeV8jz7c8sH6MClyx1HeR69CPTBBFGeEDKZ1BSZ8VvCSvEbCRcNNiS63TYA2HrIVMS5R1T3FzqmpJP82QfoDYJCm5K5GrqFTdjRqLN/HtRrNTtZN5OPajWanaybynsvJVzFg0gizfx7UazU7WTeTj2o1mp2sm8my8jmLBpBc/HsVFJSy1Dv9KMuA9buZo+LiB8Vn/j2o1mp2sm8vnPi00jc2Sad7T9V8j3jRpGgmy6qP2cesVuyL3yLwo01FG2T/MlvLITzmSQ5zr9YuB8F3Vm/j2o1mp2sm8nHtRrNTtZN5HRbd7iOqjFWSNIIs/ZPY1UOrKdrqiocDUxAgyyEEGVoIILtIWgVVOHSaaVXcTdgiKkeEHFpo8TnYyedjQWWayR7QP3TDoANgkI9Tsdq1dtXLuXBy3xN1PRP8H/mzkQRgc5kkOaLdYFz8FRvHtRrNTtZN5fOXFZnlpfNO8sOc0uke7Nd623Og9YVqo2fkyy1aaskaGwTC20tNFTt5oYw2/rI5z8Tc/Fe5Zv49qNZqdrJvJx7UazU7WTeTZeTq1aStY0gizfx7UazU7WTeTj2o1mp2sm8ubLyOYsGkEWb+PajWanaybyce1Gs1O1k3k2XkcxYNIIs4NygqQbipqQR/Nk3lbHBjlbJWxSRVBz5KfNPhOYuY64Gdb6wLTp6bjrUZUnFXLaepU302Juq04WsmM7wdZC27y5sTwPrZxtG723s38TfUrLXHywgz8PqQCWlsLnhwNiHMHhGkEcxBaCowdpFlWKlBo9GAYUKSlipx/pMAJ9budx+LiT8V0Fm/j2o1mp2sm8nHtRrNTtZN5WbLyZlq4pWSNIIqNyDxed+J07Xzzva57rtdJI4H9086QTYq8lXOPS7GmlV3FcIioDKTGp21tS1tRUNDaiUBolkAAEjrAAO0BIQ6jlWrtpOxf6i+X9Q50EdHGbSYhK2EW5xHfOkd7A0W/EqX49qNZqdrJvL5vxaYua8zTlzL5rzI8ubfnzXXuL9StVKzvcyy1SkrWNH01O2NjY2CzWNDQPU0CwH5BfVZv49qNZqdrJvJx7UazU7WTeXNl5JcxYNIIs38e1Gs1O1k3k49qNZqdrJvJsvI5iwaQRZv49qNZqdrJvJx7UazU7WTeTZeRzFg0gizjFlFVNIc2pqQR0+FkP6F1lcvB5lO6vpS6W3hYX5jnDRnaAWut0Eg6esFRlTcVctpahVHaxKVUPC3k4IZm1cYs2oJa8DmEoF878Tb/FpPSreUU4T6UPwuYnnjLHj2iRoP6Od+a5TdpE68eqDKMREWw8cIiIC7uCqsEmGMb0wySMPxeXj9HhTBUvwW5SilqTBKbR1VgCeZso0NPsdfN9uaroWOorSPX08+qC+iPZcZMcYUpiYQ2Rjg9hdzZwBGafUCCR+Sp6bIauY4tNJMbdLQHj4FpIK0ElkjUcVY5V08ajuzPXiXW6pUdhPEut1So7C0LZLKe88FXDjlmevEut1So7C/L8j61ouaSp+DHH9AtD2SybzwOHHJmSaBzHZr2uY4fVcC0/kdK/C0jimDQ1TMyoiZK3+IaR1tdztPWFUeXHB26hBnpy6WC+kHS6O/wBr1t/i6On1qyNVS7FFXTSgrruiFIiK0ynRyb89pveYe9atGrOWTfntN7zD3rVo1Zq3lHoaPwwqG4SPStR7WdyxXyqG4SPStR7Wdyxco+xLV+i/SNIi+9BQPqJWwwtL3yGwaP8AmgDnJ6LLUealc+C9tFgk84vDBNKPWxjnDtAWVuZK8GUFK0PqA2pm5/KF42n1Naef7x/RTQNtoHR0KiVZfBthpG1eTM9+JdbqlR2CniXW6pUdhaFsllHeeCzhxyzPXiXW6pUdhPEut1So7C0LZLJvPA4ccsz14l1uqVHYU84J8Dnppag1EMkIfGwAvGbchzrgKybIoyqtqxOGmjCXUmFzcpvMan3abunLpLm5TeY1Pu03dOVa8miXhmc0RFvPDJDwe+lKb+o7unq/VQXB76Upv6ju6er9WWt5PS0fo/0LOmVHn9V7zL3rlotZ0yo8/qveZe9cu0fLOaz1RzERe7BsGlrJmwQNznO6ToDWjnc49AH/ADSVpPOSv2R4V0KPJ6pmGdFTzyD7TY3Edq1lcmTHB3TUQDnNFRN0yyAEA/wMOhvt5+tSqyodbBuhpG1/pmevEut1So7CeJdbqlR2FoWyWUd54J8OOWZ68S63VKjsJ4l1uqVHYWhbJZN54HDjlmevEut1So7CsrgnwiamhnFRFJCXSNIDxm3GZa4U7sijKq5KxZT06hLqTCjfCL6LqfuN7xikijfCL6LqfuN7xihH2RdU9H+FCoiLceIEREAVl5F8KIY1tPXk2bobU6XG3QJANJ+8Pj61WiKMoqSsydOpKDujTFLWMmYHxPZI08zmEOB+IX1us0UldJCc6GSSI+uNzmH82ldMZZ1o/wB3Udsn+6odH7Nq1i+UaEul1nvx0rdbqO0njpW63UdpNl5O8yODQl1/brPXjpW63Udpemg4Qa6F4f8AtD5QDpZLZ7SPUeke0WKbLOrVxwX4vxLEHtLXAOa4EFp0ggixBHSLLyYHizaumiqGCwlYHZp02PMW36iCPgvcqPBrTurmfcs8n/2CsfCL5h8uMn/puvYX9YILfwrhq0eGikGbTTW0hz4yeogOH9nfmquW2DvG549aPRNpHRyb89pveYe9atGrOWTfntN7zD3rVo1U1vKNej8MKhuEj0rUe1ncsV8qhuEj0rUe1ncsXKPsS1fov0jSuHgoyZENN+1vH7ypHk3+rFfRb7xF/Zmqn2suQB0m356FpejphFGyNuhsbGtA6mgAf2VlZ2VinSQvJt/B9kRV7wlZdS0j20tKQx5YHvlsCWgkhrWg6AdBN/ZZZ4xcnZG+c1BXZYN0us9+OlbrdR2k8dK3W6jtK3ZeTLzI4NCXS6z346Vut1HaTx0rdbqO0my8jmRwaEuv7dZ68dK3W6jtKecFGOz1MtQKiaSYMjYQHnOsS517KMqTSuThqVOXTYslc3KbzGp92m7py6S5uU3mNT7tN3TlWvJol4ZnNERbzwyQ8HvpSm/qO7p6v1UFwe+lKb+o7unq/VlreT0tH6P9CzplR5/Ve8y965aLWdMqPP6r3mXvXLtHyzms9UcxXlwc5Mijo2vcP31QA95POAdLWfAH8yVTWCUgmqoIjzSzRtPsLwD+l1pEKVZ9rFekhduQRFV/CJl/NFUOpKR3gvBAZ8gALi4gOzWk/RABGnnv7NNEYuTsjbUqKmrss+6XWe/HSt1uo7SeOlbrdR2lbsvJm5kcGhLpdZ78dK3W6jtJ46Vut1HaTZeRzI4NCXX9WevHSt1uo7SsrgoxeaphnNRLJMWytALznWGZewUZUnFXLKeoU5dKRO1G+EX0XU/cb3jFJFG+EX0XU/cb3jFCPsi6p6P8KFREW48QIiIAvYzBp3AFsE5BFwRHIQQeYghukL65O4SauripxzSPAdboYPKeeyCtFsYGgACwAsAOgepVTqdJpo0NxN3M4cR1Gr1Gyk3U4jqNXqNlJurSKKve+i/hrJm7iOo1eo2Um6nEdRq9RspN1aRRN76HDWTN3EdRq9RspN1emgyUq53hkdNNcnnex0bR1uc4AALRCJvPB1aNZObk7hH7HSRU4Od4Jli7mu4kucR1XJXSRfxzrC50AdJVD7mxKysiteGmpHg6aLpL3vt1Bob/AOR/JVYpDl3lCK6tfIw3jjHg4+trSfK/EST7LKPLbBWjY8etLqm2jo5N+e03vMPetWjVnLJvz2m95h71q0aqa3lGvR+GFQ3CR6VqPazuWK+VQ3CR6VqPazuWLlH2Jav0X6Rtj80h32SD+WlaYppxIxr26Q9ocD1EXH91mZXRwWZRiopBTuP7ylGbY85i+o4ez6PwHrU6y7XKdJK0nHJNlWnChkZNPK2rpmGXyAx8bdLvJJs5redwsbEDToHXay0VEZdLubqkFOPSzN3EdRq9RspN1OI6jV6jZSbq0iit3voy8NZM3cR1Gr1Gyk3U4jqNXqNlJurSKJvfQ4ayZu4jqNXqNlJuqweB+gkimqDLFLHeOOxexzL+U7mzgLq0EXJVbq1idPTKElK4XNym8xqfdpu6cukublN5jU+7Td05VLyaZeGZzREW88MkPB76Upv6ju6er9VBcHvpSm/qO7p6v1Za3k9LR+j/AELOmVHn9V7zL3rlotZ0yo8/qveZe9cu0fLOaz1R8sAqhFVwSnmjnjcfYJG3/S60gswq+cgcoxW0bCTeWECOQdNwND/Y4C/tuOhSrL5IaSXdxJKql4SciZzVOq6eN0zJrFzYwXOY8NDT5I0lpABuOu9tCtpFRGTi7mypTVRWZm7iOo1eo2Um6nEdRq9RspN1aRRW730ZeGsmbuI6jV6jZSbqcR1Gr1Gyk3VpFE3vocNZM3cR1Gr1Gyk3VaHA/RvihqBLHJGTK2we1zL+R0ZwF1YKKMqvUrWLKemUJdVwo3wi+i6n7je8YpIo3wi+i6n7je8YoR9kX1PR/hQqIi3HiBERAWXwN4Ld01W4fRHgmHrNnPP5Zg+JVprPuF5a1dLEIaeXwbGkkNzIzpJuTctJK9fKXiGsfLi3FnnTlJ3N1LUQhFRsy90VEcpeIax8uLcTlLxDWPlxbijsyLeXDDL3RURyl4hrHy4txOUvENY+XFuJsyHLhhl7oqI5S8Q1j5cW4vxJwj4g4W/aXD7rIgfzDE2ZDlwwy9KutZCwySvbGxvO95DQPiVU+XnCT+0tdTUd2xHQ+U3aZB9lo5wz130nqHPCK7E5ah2dPLJMR0yOL7ey/N8F5lZCkl3Znq6lzVl2CIiuMh0cm/Pab3mHvWrRqzLTVDo3tkYc10bg5p0GzmkEGx0c4CkfKXiGsfLi3FTUg5eDVQrRpp3L3VDcJHpWo9rO5Yv1yl4hrHy4txcHEsSkqZXTTOz3vtd1g29gGjQABzAJTpuLuztevGpGyPMvXhOKyUkzZ4HZr2H2gjpa4dIPqXkRXGRO3dF7ZK5fwVzQ0uEM3TC82uf5bj9IdXP1KULMK7NBljWQC0VTMAOZriJAPYHg2WeVHBuhq/6RoVFRHKViGsfLi3E5S8Q1j5cW4o7Mi3lwwy90VEcpeIax8uLcTlLxDWPlxbibMhy4YZe6KiOUvENY+XFuJyl4hrHy4txNmQ5cMMvdc3KbzGp92m7pyprlLxDWPlxbi+VTwhV0rHRvnu2Rpa4ZkQu1wIIuG35iuqjI49XBq1mR1ERaTzSQ8HvpSm/qO7p6v1Zpw/EH08rZoXZj4zdrrB1iQRzEEcxK7/KXiGsfLi3FTUpuTujXQrxpxsy91nTKjz+q95l71y6nKViGsfLi3FHaqpdLI6SQ5zpHFzjoF3ONybDRzlKcHHycr1o1Ekj5Lp5PZQy0E4mhPU5h+i9v2Xf++hcxFc1czJtO6NAZNZaU9e0eDeGSW0wPIDx67faHWP0XeWYQbG40EdIXco8uK2EWZVS2HQ+0v/eCs7o4N0NX/SNBIqI5S8Q1j5cW4nKXiGsfLi3FHZkWcuGGXuiojlLxDWPlxbicpeIax8uLcTZkOXDDL3RURyl4hrHy4txOUvENY+XFuJsyHLhhl7qN8Ivoup+43vGKrOUvENY+XFuLzYjl1WVMToZps9kgs5uZG24BB5w0HnAXVSadyE9VBxaszgoiLSeeEREAREQBERAEREAREQBERAEREAREQBERAEREAREQBERAEREAREQBERAEREAREQBERAEREAREQBERAEREAREQBERAEREB/9k="/>
          <p:cNvSpPr>
            <a:spLocks noChangeAspect="1" noChangeArrowheads="1"/>
          </p:cNvSpPr>
          <p:nvPr/>
        </p:nvSpPr>
        <p:spPr bwMode="auto">
          <a:xfrm>
            <a:off x="308160" y="10082"/>
            <a:ext cx="305280" cy="36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444" tIns="49222" rIns="98444" bIns="49222"/>
          <a:lstStyle/>
          <a:p>
            <a:endParaRPr lang="en-US"/>
          </a:p>
        </p:txBody>
      </p:sp>
      <p:sp>
        <p:nvSpPr>
          <p:cNvPr id="33799" name="AutoShape 10" descr="data:image/jpeg;base64,/9j/4AAQSkZJRgABAQAAAQABAAD/2wCEAAkGBhQPDxQQDxIQDxQPERcVGRARFxUQFhcUGBIVFRgVFhUXGyYeGBkjGhYVIjAgIzMqLC0uFR4xNTAqNSYrLCkBCQoKDgwOGg8PGCwlHyQqLC0vKSwvNC8sLCosNTU1KSwqKSk1LCwsLC0sLCwsLCwsLCwsKSwsKSkpKSwsKSksLP/AABEIAH4BkAMBIgACEQEDEQH/xAAcAAEAAwEBAQEBAAAAAAAAAAAABgcIBQQDAgH/xABJEAABAwIBBggKBwYFBQAAAAABAAIDBBEFBhIhVJPSBxUXMUFhkrMTFiI0NVFxdIGjMkJScoKRoRQjYmNzsSQzQ0TwU7LC0eH/xAAZAQEAAwEBAAAAAAAAAAAAAAAAAgMEAQX/xAAlEQACAQMDBAMBAQAAAAAAAAAAAQIDEVEEExQSITEyQWFxUiL/2gAMAwEAAhEDEQA/AIkiIvQPBCIiAIiIAiIgCIiAIiIAiIgCIiAIiIAiIgCIiAIiIAiIgCIiAIiIAiIgCIiAIiIAiIgCIiAIiIAiIgCIiAL9RxFxDWguJ5mtBcT7ANJX4JU4wOBrKuLDQZYjKweGngeIpTIYvC5mfmk+DaLNzRa5uTfQFxuxOEeoh9Vh8sNvDRSxX5vCMdHf2ZwF18FK6ecxUj57zMAlaw0dU/w0VQx2k2aWtILelw5uggrh45RNhmIiuY5GMljztJ8HIwPaCeki+aT/AAomJRt3PAiIukAiAXNhpJ6BpVr5FcGDGNbPXtD3nSKc/RZ98fWd1cw6+iMpKK7llOnKo7IrbDcBqKnzeCWUfaa05vaPk/quuODfED/tj8Xxb6veOMNADQAALADQAPUAv0qHWeDatHH5ZQ/JriGrHaRb6cmuIasdpFvq+EXN6RLiQyyh+TXENWO0i305NcQ1Y7SLfV8Im9IcSGWUPya4hqx2kW+nJriGrHaRb6vhE3pDiQyzPtXkVVxSRRSQkPqHFrG58ZLiBc8ztAA6ToXq5NcQ1Y7SLfVmYd/i8Xmn548PZ+zs9XhX+VKR1gWapYpOq0QjpYO7uyh+TXENWO0i305NcQ1Y7SLfV8Io70ifEhllD8muIasdpFvpya4hqx2kW+r4RN6Q4kMsofk1xDVjtIt9OTXENWO0i31fCFN6Q4kMsz6/IqrE7aYwnwrozIGZ8Z8gGxcSHWAvo0r1cmuIasdpFvqzMjv8TUVWIHSJZPARH+TFouOpzrn4KWKTqtdiENLCSv3KH5NcQ1Y7SLfTk1xDVjtIt9XwijvSJ8SGWUPya4hqx2kW+nJriGrHaRb6vhE3pDiQyyhzwbYhqx2kW+uZiOTFVTC89PNGB9Ytzm/FzbgLRa/hC7vPBx6OPw2ZiRXPlhwZxVTXS0obBPz2Hkxv6nAaGn+IfG6pypp3RPdHI0sexxa5rtBBHOCrozUvBiqUpU33PvhWEy1cohp2GR5BOaCBoHObkgD/AOrt8muIasdpFvqX8DmDZsctW4aZD4Jh/hbpefi6w/ArJVc6rTsjTS00ZRvIofk1xDVjtIt9OTXENWO0i31fCKG9It4kMsofk1xDVjtIt9OTXENWO0i31fCJvSHEhllD8muIasdpFvpya4hqx2kW+r4XzqJxGxz3nNaxpcT6gBcn8k3pDiQyygIsiqt076dsN5Ymtc5gfH5LXfRu7Otc+rnXr5NcQ1Y7SLfVn5AwF8MtbILPxCZ0tjziIXbE34NF/wASlK66rTsQhpYSV3cofk1xDVjtIt9OTXENWO0i31fCLm9InxIZZQ/JriGrHaRb6cmuIasdpFvq+ETekOJDLKHPBtiA/wBsfg+LfXIxLAKim01EEsQ+05pze0PJ/VaPX5ewOBBAIOgg6QR1hdVZ4OPRx+GZiIU2wuqYKuLFSXujY0eGZE3wjmTCHwRDhcZrHfTDzo0kc4Uly04L2SNdPQtEcg0mAaGP+4PqO6uY9XOqrp6qSB+dG+SF7bjOYXRuHrFxY/BWpqa7GSUZUZdyQ0MTKynMBMkkkErnNqHNs0QGO2bJI4nwTBIA7Tf61rk2XIx2rbLN+6JMcUbImOIsXMjYGBxHRnEF1ujOX4rcbnnbmzTzStBvmve4tv6829r9a8SkkVykmrIIiKRAnvBNk4J6h1VILtprBoPMZTpB/CNPtc31K4VEeCylDMLjcOeV8jz7c8sH6MClyx1HeR69CPTBBFGeEDKZ1BSZ8VvCSvEbCRcNNiS63TYA2HrIVMS5R1T3FzqmpJP82QfoDYJCm5K5GrqFTdjRqLN/HtRrNTtZN5OPajWanaybynsvJVzFg0gizfx7UazU7WTeTj2o1mp2sm8my8jmLBpBc/HsVFJSy1Dv9KMuA9buZo+LiB8Vn/j2o1mp2sm8vnPi00jc2Sad7T9V8j3jRpGgmy6qP2cesVuyL3yLwo01FG2T/MlvLITzmSQ5zr9YuB8F3Vm/j2o1mp2sm8nHtRrNTtZN5HRbd7iOqjFWSNIIs/ZPY1UOrKdrqiocDUxAgyyEEGVoIILtIWgVVOHSaaVXcTdgiKkeEHFpo8TnYyedjQWWayR7QP3TDoANgkI9Tsdq1dtXLuXBy3xN1PRP8H/mzkQRgc5kkOaLdYFz8FRvHtRrNTtZN5fOXFZnlpfNO8sOc0uke7Nd623Og9YVqo2fkyy1aaskaGwTC20tNFTt5oYw2/rI5z8Tc/Fe5Zv49qNZqdrJvJx7UazU7WTeTZeTq1aStY0gizfx7UazU7WTeTj2o1mp2sm8ubLyOYsGkEWb+PajWanaybyce1Gs1O1k3k2XkcxYNIIs4NygqQbipqQR/Nk3lbHBjlbJWxSRVBz5KfNPhOYuY64Gdb6wLTp6bjrUZUnFXLaepU302Juq04WsmM7wdZC27y5sTwPrZxtG723s38TfUrLXHywgz8PqQCWlsLnhwNiHMHhGkEcxBaCowdpFlWKlBo9GAYUKSlipx/pMAJ9budx+LiT8V0Fm/j2o1mp2sm8nHtRrNTtZN5WbLyZlq4pWSNIIqNyDxed+J07Xzzva57rtdJI4H9086QTYq8lXOPS7GmlV3FcIioDKTGp21tS1tRUNDaiUBolkAAEjrAAO0BIQ6jlWrtpOxf6i+X9Q50EdHGbSYhK2EW5xHfOkd7A0W/EqX49qNZqdrJvL5vxaYua8zTlzL5rzI8ubfnzXXuL9StVKzvcyy1SkrWNH01O2NjY2CzWNDQPU0CwH5BfVZv49qNZqdrJvJx7UazU7WTeXNl5JcxYNIIs38e1Gs1O1k3k49qNZqdrJvJsvI5iwaQRZv49qNZqdrJvJx7UazU7WTeTZeRzFg0gizjFlFVNIc2pqQR0+FkP6F1lcvB5lO6vpS6W3hYX5jnDRnaAWut0Eg6esFRlTcVctpahVHaxKVUPC3k4IZm1cYs2oJa8DmEoF878Tb/FpPSreUU4T6UPwuYnnjLHj2iRoP6Od+a5TdpE68eqDKMREWw8cIiIC7uCqsEmGMb0wySMPxeXj9HhTBUvwW5SilqTBKbR1VgCeZso0NPsdfN9uaroWOorSPX08+qC+iPZcZMcYUpiYQ2Rjg9hdzZwBGafUCCR+Sp6bIauY4tNJMbdLQHj4FpIK0ElkjUcVY5V08ajuzPXiXW6pUdhPEut1So7C0LZLKe88FXDjlmevEut1So7C/L8j61ouaSp+DHH9AtD2SybzwOHHJmSaBzHZr2uY4fVcC0/kdK/C0jimDQ1TMyoiZK3+IaR1tdztPWFUeXHB26hBnpy6WC+kHS6O/wBr1t/i6On1qyNVS7FFXTSgrruiFIiK0ynRyb89pveYe9atGrOWTfntN7zD3rVo1Zq3lHoaPwwqG4SPStR7WdyxXyqG4SPStR7Wdyxco+xLV+i/SNIi+9BQPqJWwwtL3yGwaP8AmgDnJ6LLUealc+C9tFgk84vDBNKPWxjnDtAWVuZK8GUFK0PqA2pm5/KF42n1Naef7x/RTQNtoHR0KiVZfBthpG1eTM9+JdbqlR2CniXW6pUdhaFsllHeeCzhxyzPXiXW6pUdhPEut1So7C0LZLJvPA4ccsz14l1uqVHYU84J8Dnppag1EMkIfGwAvGbchzrgKybIoyqtqxOGmjCXUmFzcpvMan3abunLpLm5TeY1Pu03dOVa8miXhmc0RFvPDJDwe+lKb+o7unq/VQXB76Upv6ju6er9WWt5PS0fo/0LOmVHn9V7zL3rlotZ0yo8/qveZe9cu0fLOaz1RzERe7BsGlrJmwQNznO6ToDWjnc49AH/ADSVpPOSv2R4V0KPJ6pmGdFTzyD7TY3Edq1lcmTHB3TUQDnNFRN0yyAEA/wMOhvt5+tSqyodbBuhpG1/pmevEut1So7CeJdbqlR2FoWyWUd54J8OOWZ68S63VKjsJ4l1uqVHYWhbJZN54HDjlmevEut1So7CsrgnwiamhnFRFJCXSNIDxm3GZa4U7sijKq5KxZT06hLqTCjfCL6LqfuN7xikijfCL6LqfuN7xihH2RdU9H+FCoiLceIEREAVl5F8KIY1tPXk2bobU6XG3QJANJ+8Pj61WiKMoqSsydOpKDujTFLWMmYHxPZI08zmEOB+IX1us0UldJCc6GSSI+uNzmH82ldMZZ1o/wB3Udsn+6odH7Nq1i+UaEul1nvx0rdbqO0njpW63UdpNl5O8yODQl1/brPXjpW63Udpemg4Qa6F4f8AtD5QDpZLZ7SPUeke0WKbLOrVxwX4vxLEHtLXAOa4EFp0ggixBHSLLyYHizaumiqGCwlYHZp02PMW36iCPgvcqPBrTurmfcs8n/2CsfCL5h8uMn/puvYX9YILfwrhq0eGikGbTTW0hz4yeogOH9nfmquW2DvG549aPRNpHRyb89pveYe9atGrOWTfntN7zD3rVo1U1vKNej8MKhuEj0rUe1ncsV8qhuEj0rUe1ncsXKPsS1fov0jSuHgoyZENN+1vH7ypHk3+rFfRb7xF/Zmqn2suQB0m356FpejphFGyNuhsbGtA6mgAf2VlZ2VinSQvJt/B9kRV7wlZdS0j20tKQx5YHvlsCWgkhrWg6AdBN/ZZZ4xcnZG+c1BXZYN0us9+OlbrdR2k8dK3W6jtK3ZeTLzI4NCXS6z346Vut1HaTx0rdbqO0my8jmRwaEuv7dZ68dK3W6jtKecFGOz1MtQKiaSYMjYQHnOsS517KMqTSuThqVOXTYslc3KbzGp92m7py6S5uU3mNT7tN3TlWvJol4ZnNERbzwyQ8HvpSm/qO7p6v1UFwe+lKb+o7unq/VlreT0tH6P9CzplR5/Ve8y965aLWdMqPP6r3mXvXLtHyzms9UcxXlwc5Mijo2vcP31QA95POAdLWfAH8yVTWCUgmqoIjzSzRtPsLwD+l1pEKVZ9rFekhduQRFV/CJl/NFUOpKR3gvBAZ8gALi4gOzWk/RABGnnv7NNEYuTsjbUqKmrss+6XWe/HSt1uo7SeOlbrdR2lbsvJm5kcGhLpdZ78dK3W6jtJ46Vut1HaTZeRzI4NCXX9WevHSt1uo7SsrgoxeaphnNRLJMWytALznWGZewUZUnFXLKeoU5dKRO1G+EX0XU/cb3jFJFG+EX0XU/cb3jFCPsi6p6P8KFREW48QIiIAvYzBp3AFsE5BFwRHIQQeYghukL65O4SauripxzSPAdboYPKeeyCtFsYGgACwAsAOgepVTqdJpo0NxN3M4cR1Gr1Gyk3U4jqNXqNlJurSKKve+i/hrJm7iOo1eo2Um6nEdRq9RspN1aRRN76HDWTN3EdRq9RspN1emgyUq53hkdNNcnnex0bR1uc4AALRCJvPB1aNZObk7hH7HSRU4Od4Jli7mu4kucR1XJXSRfxzrC50AdJVD7mxKysiteGmpHg6aLpL3vt1Bob/AOR/JVYpDl3lCK6tfIw3jjHg4+trSfK/EST7LKPLbBWjY8etLqm2jo5N+e03vMPetWjVnLJvz2m95h71q0aqa3lGvR+GFQ3CR6VqPazuWK+VQ3CR6VqPazuWLlH2Jav0X6Rtj80h32SD+WlaYppxIxr26Q9ocD1EXH91mZXRwWZRiopBTuP7ylGbY85i+o4ez6PwHrU6y7XKdJK0nHJNlWnChkZNPK2rpmGXyAx8bdLvJJs5redwsbEDToHXay0VEZdLubqkFOPSzN3EdRq9RspN1OI6jV6jZSbq0iit3voy8NZM3cR1Gr1Gyk3U4jqNXqNlJurSKJvfQ4ayZu4jqNXqNlJuqweB+gkimqDLFLHeOOxexzL+U7mzgLq0EXJVbq1idPTKElK4XNym8xqfdpu6cukublN5jU+7Td05VLyaZeGZzREW88MkPB76Upv6ju6er9VBcHvpSm/qO7p6v1Za3k9LR+j/AELOmVHn9V7zL3rlotZ0yo8/qveZe9cu0fLOaz1R8sAqhFVwSnmjnjcfYJG3/S60gswq+cgcoxW0bCTeWECOQdNwND/Y4C/tuOhSrL5IaSXdxJKql4SciZzVOq6eN0zJrFzYwXOY8NDT5I0lpABuOu9tCtpFRGTi7mypTVRWZm7iOo1eo2Um6nEdRq9RspN1aRRW730ZeGsmbuI6jV6jZSbqcR1Gr1Gyk3VpFE3vocNZM3cR1Gr1Gyk3VaHA/RvihqBLHJGTK2we1zL+R0ZwF1YKKMqvUrWLKemUJdVwo3wi+i6n7je8YpIo3wi+i6n7je8YoR9kX1PR/hQqIi3HiBERAWXwN4Ld01W4fRHgmHrNnPP5Zg+JVprPuF5a1dLEIaeXwbGkkNzIzpJuTctJK9fKXiGsfLi3FnnTlJ3N1LUQhFRsy90VEcpeIax8uLcTlLxDWPlxbijsyLeXDDL3RURyl4hrHy4txOUvENY+XFuJsyHLhhl7oqI5S8Q1j5cW4vxJwj4g4W/aXD7rIgfzDE2ZDlwwy9KutZCwySvbGxvO95DQPiVU+XnCT+0tdTUd2xHQ+U3aZB9lo5wz130nqHPCK7E5ah2dPLJMR0yOL7ey/N8F5lZCkl3Znq6lzVl2CIiuMh0cm/Pab3mHvWrRqzLTVDo3tkYc10bg5p0GzmkEGx0c4CkfKXiGsfLi3FTUg5eDVQrRpp3L3VDcJHpWo9rO5Yv1yl4hrHy4txcHEsSkqZXTTOz3vtd1g29gGjQABzAJTpuLuztevGpGyPMvXhOKyUkzZ4HZr2H2gjpa4dIPqXkRXGRO3dF7ZK5fwVzQ0uEM3TC82uf5bj9IdXP1KULMK7NBljWQC0VTMAOZriJAPYHg2WeVHBuhq/6RoVFRHKViGsfLi3E5S8Q1j5cW4o7Mi3lwwy90VEcpeIax8uLcTlLxDWPlxbibMhy4YZe6KiOUvENY+XFuJyl4hrHy4txNmQ5cMMvdc3KbzGp92m7pyprlLxDWPlxbi+VTwhV0rHRvnu2Rpa4ZkQu1wIIuG35iuqjI49XBq1mR1ERaTzSQ8HvpSm/qO7p6v1Zpw/EH08rZoXZj4zdrrB1iQRzEEcxK7/KXiGsfLi3FTUpuTujXQrxpxsy91nTKjz+q95l71y6nKViGsfLi3FHaqpdLI6SQ5zpHFzjoF3ONybDRzlKcHHycr1o1Ekj5Lp5PZQy0E4mhPU5h+i9v2Xf++hcxFc1czJtO6NAZNZaU9e0eDeGSW0wPIDx67faHWP0XeWYQbG40EdIXco8uK2EWZVS2HQ+0v/eCs7o4N0NX/SNBIqI5S8Q1j5cW4nKXiGsfLi3FHZkWcuGGXuiojlLxDWPlxbicpeIax8uLcTZkOXDDL3RURyl4hrHy4txOUvENY+XFuJsyHLhhl7qN8Ivoup+43vGKrOUvENY+XFuLzYjl1WVMToZps9kgs5uZG24BB5w0HnAXVSadyE9VBxaszgoiLSeeEREAREQBERAEREAREQBERAEREAREQBERAEREAREQBERAEREAREQBERAEREAREQBERAEREAREQBERAEREAREQBERAEREB/9k="/>
          <p:cNvSpPr>
            <a:spLocks noChangeAspect="1" noChangeArrowheads="1"/>
          </p:cNvSpPr>
          <p:nvPr/>
        </p:nvSpPr>
        <p:spPr bwMode="auto">
          <a:xfrm>
            <a:off x="460802" y="192983"/>
            <a:ext cx="303840" cy="36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444" tIns="49222" rIns="98444" bIns="49222"/>
          <a:lstStyle/>
          <a:p>
            <a:endParaRPr lang="en-US"/>
          </a:p>
        </p:txBody>
      </p:sp>
      <p:sp>
        <p:nvSpPr>
          <p:cNvPr id="33801" name="Rectangle 1"/>
          <p:cNvSpPr>
            <a:spLocks noChangeArrowheads="1"/>
          </p:cNvSpPr>
          <p:nvPr/>
        </p:nvSpPr>
        <p:spPr bwMode="auto">
          <a:xfrm>
            <a:off x="2014560" y="5713353"/>
            <a:ext cx="6151680" cy="4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27" tIns="41464" rIns="82927" bIns="41464">
            <a:spAutoFit/>
          </a:bodyPr>
          <a:lstStyle/>
          <a:p>
            <a:pPr lvl="1" hangingPunct="1"/>
            <a:r>
              <a:rPr lang="en-US" sz="2200" dirty="0">
                <a:latin typeface="Century Gothic" charset="0"/>
              </a:rPr>
              <a:t>Full list: </a:t>
            </a:r>
            <a:r>
              <a:rPr lang="en-US" sz="2200" dirty="0">
                <a:latin typeface="Century Gothic" charset="0"/>
                <a:hlinkClick r:id="rId2"/>
              </a:rPr>
              <a:t>http://wiki.hpcc.msu.edu</a:t>
            </a:r>
            <a:r>
              <a:rPr lang="en-US" sz="2200" dirty="0">
                <a:latin typeface="Century Gothic" charset="0"/>
              </a:rPr>
              <a:t> </a:t>
            </a:r>
          </a:p>
        </p:txBody>
      </p:sp>
    </p:spTree>
    <p:extLst>
      <p:ext uri="{BB962C8B-B14F-4D97-AF65-F5344CB8AC3E}">
        <p14:creationId xmlns:p14="http://schemas.microsoft.com/office/powerpoint/2010/main" val="3318920474"/>
      </p:ext>
    </p:extLst>
  </p:cSld>
  <p:clrMapOvr>
    <a:masterClrMapping/>
  </p:clrMapOvr>
  <p:transition xmlns:p14="http://schemas.microsoft.com/office/powerpoint/2010/main" spd="slow" advTm="10000"/>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Running on the GPU</a:t>
            </a:r>
          </a:p>
        </p:txBody>
      </p:sp>
      <p:sp>
        <p:nvSpPr>
          <p:cNvPr id="191490"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Program Starts on the CPU</a:t>
            </a:r>
          </a:p>
          <a:p>
            <a:pPr lvl="1" eaLnBrk="1" hangingPunct="1"/>
            <a:r>
              <a:rPr lang="en-US">
                <a:latin typeface="Calibri" charset="0"/>
              </a:rPr>
              <a:t>Copy data to GPU (slow-ish)</a:t>
            </a:r>
          </a:p>
          <a:p>
            <a:pPr lvl="1" eaLnBrk="1" hangingPunct="1"/>
            <a:r>
              <a:rPr lang="en-US">
                <a:latin typeface="Calibri" charset="0"/>
              </a:rPr>
              <a:t>Run kernel threads on GPU (very fast)</a:t>
            </a:r>
          </a:p>
          <a:p>
            <a:pPr lvl="1" eaLnBrk="1" hangingPunct="1"/>
            <a:r>
              <a:rPr lang="en-US">
                <a:latin typeface="Calibri" charset="0"/>
              </a:rPr>
              <a:t>Copy results back to CPU (slow-ish)</a:t>
            </a:r>
          </a:p>
          <a:p>
            <a:pPr eaLnBrk="1" hangingPunct="1"/>
            <a:endParaRPr lang="en-US">
              <a:latin typeface="Calibri" charset="0"/>
            </a:endParaRPr>
          </a:p>
          <a:p>
            <a:pPr eaLnBrk="1" hangingPunct="1"/>
            <a:r>
              <a:rPr lang="en-US">
                <a:latin typeface="Calibri" charset="0"/>
              </a:rPr>
              <a:t>There are a lot of clever ways to fully utilize both the GPU and CPU.</a:t>
            </a:r>
          </a:p>
        </p:txBody>
      </p:sp>
    </p:spTree>
    <p:extLst>
      <p:ext uri="{BB962C8B-B14F-4D97-AF65-F5344CB8AC3E}">
        <p14:creationId xmlns:p14="http://schemas.microsoft.com/office/powerpoint/2010/main" val="237512202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p:cNvSpPr>
            <a:spLocks noGrp="1"/>
          </p:cNvSpPr>
          <p:nvPr>
            <p:ph type="title"/>
          </p:nvPr>
        </p:nvSpPr>
        <p:spPr bwMode="auto">
          <a:xfrm>
            <a:off x="449281" y="609185"/>
            <a:ext cx="8229600" cy="77912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Pros and Cons</a:t>
            </a:r>
          </a:p>
        </p:txBody>
      </p:sp>
      <p:sp>
        <p:nvSpPr>
          <p:cNvPr id="3" name="Content Placeholder 2"/>
          <p:cNvSpPr>
            <a:spLocks noGrp="1"/>
          </p:cNvSpPr>
          <p:nvPr>
            <p:ph sz="half" idx="1"/>
          </p:nvPr>
        </p:nvSpPr>
        <p:spPr>
          <a:xfrm>
            <a:off x="456481" y="1888039"/>
            <a:ext cx="4039200" cy="4526395"/>
          </a:xfrm>
        </p:spPr>
        <p:txBody>
          <a:bodyPr>
            <a:normAutofit fontScale="92500" lnSpcReduction="10000"/>
          </a:bodyPr>
          <a:lstStyle/>
          <a:p>
            <a:pPr marL="336931" indent="-336931" defTabSz="450680">
              <a:defRPr/>
            </a:pPr>
            <a:r>
              <a:rPr lang="en-US" dirty="0" smtClean="0"/>
              <a:t>Benefits</a:t>
            </a:r>
          </a:p>
          <a:p>
            <a:pPr marL="735775" lvl="1" indent="-279335" defTabSz="450680">
              <a:defRPr/>
            </a:pPr>
            <a:r>
              <a:rPr lang="en-US" dirty="0" smtClean="0"/>
              <a:t>Lots of processing cores.</a:t>
            </a:r>
          </a:p>
          <a:p>
            <a:pPr marL="735775" lvl="1" indent="-279335" defTabSz="450680">
              <a:defRPr/>
            </a:pPr>
            <a:r>
              <a:rPr lang="en-US" dirty="0" smtClean="0"/>
              <a:t>Works with the CPU as a co-processor</a:t>
            </a:r>
          </a:p>
          <a:p>
            <a:pPr marL="735775" lvl="1" indent="-279335" defTabSz="450680">
              <a:defRPr/>
            </a:pPr>
            <a:r>
              <a:rPr lang="en-US" dirty="0" smtClean="0"/>
              <a:t>Very fast local memory bandwidth</a:t>
            </a:r>
          </a:p>
          <a:p>
            <a:pPr marL="735775" lvl="1" indent="-279335" defTabSz="450680">
              <a:defRPr/>
            </a:pPr>
            <a:r>
              <a:rPr lang="en-US" dirty="0" smtClean="0"/>
              <a:t>Large online community of developers</a:t>
            </a:r>
          </a:p>
          <a:p>
            <a:pPr marL="336931" indent="-336931" defTabSz="450680">
              <a:defRPr/>
            </a:pPr>
            <a:endParaRPr lang="en-US" dirty="0"/>
          </a:p>
        </p:txBody>
      </p:sp>
      <p:sp>
        <p:nvSpPr>
          <p:cNvPr id="4" name="Content Placeholder 3"/>
          <p:cNvSpPr>
            <a:spLocks noGrp="1"/>
          </p:cNvSpPr>
          <p:nvPr>
            <p:ph sz="half" idx="2"/>
          </p:nvPr>
        </p:nvSpPr>
        <p:spPr>
          <a:xfrm>
            <a:off x="4648320" y="1888039"/>
            <a:ext cx="4039200" cy="4526395"/>
          </a:xfrm>
        </p:spPr>
        <p:txBody>
          <a:bodyPr>
            <a:normAutofit fontScale="92500" lnSpcReduction="10000"/>
          </a:bodyPr>
          <a:lstStyle/>
          <a:p>
            <a:pPr marL="336931" indent="-336931" defTabSz="450680">
              <a:defRPr/>
            </a:pPr>
            <a:r>
              <a:rPr lang="en-US" dirty="0" smtClean="0"/>
              <a:t>Drawbacks</a:t>
            </a:r>
          </a:p>
          <a:p>
            <a:pPr marL="735775" lvl="1" indent="-279335" defTabSz="450680">
              <a:defRPr/>
            </a:pPr>
            <a:r>
              <a:rPr lang="en-US" dirty="0" smtClean="0"/>
              <a:t>Can be difficult to program.</a:t>
            </a:r>
          </a:p>
          <a:p>
            <a:pPr marL="735775" lvl="1" indent="-279335" defTabSz="450680">
              <a:defRPr/>
            </a:pPr>
            <a:r>
              <a:rPr lang="en-US" dirty="0" smtClean="0"/>
              <a:t>Memory Transfers between GPU and CPU are costly (time).</a:t>
            </a:r>
          </a:p>
          <a:p>
            <a:pPr marL="735775" lvl="1" indent="-279335" defTabSz="450680">
              <a:defRPr/>
            </a:pPr>
            <a:r>
              <a:rPr lang="en-US" dirty="0" smtClean="0"/>
              <a:t>Cores typically run the same code.</a:t>
            </a:r>
          </a:p>
          <a:p>
            <a:pPr marL="735775" lvl="1" indent="-279335" defTabSz="450680">
              <a:defRPr/>
            </a:pPr>
            <a:r>
              <a:rPr lang="en-US" dirty="0" smtClean="0"/>
              <a:t>Errors are not detected (on older cards)</a:t>
            </a:r>
          </a:p>
          <a:p>
            <a:pPr marL="735775" lvl="1" indent="-279335" defTabSz="450680">
              <a:defRPr/>
            </a:pPr>
            <a:r>
              <a:rPr lang="en-US" dirty="0" smtClean="0"/>
              <a:t>Double precision calculations are slow (On older cards)</a:t>
            </a:r>
          </a:p>
          <a:p>
            <a:pPr marL="735775" lvl="1" indent="-279335" defTabSz="450680">
              <a:buNone/>
              <a:defRPr/>
            </a:pPr>
            <a:endParaRPr lang="en-US" dirty="0" smtClean="0"/>
          </a:p>
          <a:p>
            <a:pPr marL="735775" lvl="1" indent="-279335" defTabSz="450680">
              <a:defRPr/>
            </a:pPr>
            <a:endParaRPr lang="en-US" dirty="0" smtClean="0"/>
          </a:p>
          <a:p>
            <a:pPr marL="735775" lvl="1" indent="-279335" defTabSz="450680">
              <a:defRPr/>
            </a:pPr>
            <a:endParaRPr lang="en-US" dirty="0"/>
          </a:p>
        </p:txBody>
      </p:sp>
    </p:spTree>
    <p:extLst>
      <p:ext uri="{BB962C8B-B14F-4D97-AF65-F5344CB8AC3E}">
        <p14:creationId xmlns:p14="http://schemas.microsoft.com/office/powerpoint/2010/main" val="3930573242"/>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CUDA program (1 of 5) </a:t>
            </a:r>
          </a:p>
        </p:txBody>
      </p:sp>
      <p:sp>
        <p:nvSpPr>
          <p:cNvPr id="74754" name="Content Placeholder 2"/>
          <p:cNvSpPr>
            <a:spLocks noGrp="1"/>
          </p:cNvSpPr>
          <p:nvPr>
            <p:ph idx="1"/>
          </p:nvPr>
        </p:nvSpPr>
        <p:spPr>
          <a:xfrm>
            <a:off x="570241" y="1479036"/>
            <a:ext cx="7187040" cy="4386701"/>
          </a:xfrm>
          <a:solidFill>
            <a:schemeClr val="tx1"/>
          </a:solidFill>
        </p:spPr>
        <p:txBody>
          <a:bodyPr>
            <a:normAutofit fontScale="92500" lnSpcReduction="10000"/>
          </a:bodyPr>
          <a:lstStyle/>
          <a:p>
            <a:pPr marL="0" indent="0" defTabSz="452026">
              <a:buNone/>
              <a:defRPr/>
            </a:pPr>
            <a:r>
              <a:rPr lang="en-US" sz="2000" b="1" dirty="0">
                <a:solidFill>
                  <a:srgbClr val="FF0000"/>
                </a:solidFill>
                <a:latin typeface="Courier New" charset="0"/>
              </a:rPr>
              <a:t>#include "</a:t>
            </a:r>
            <a:r>
              <a:rPr lang="en-US" sz="2000" b="1" dirty="0" err="1">
                <a:solidFill>
                  <a:srgbClr val="FF0000"/>
                </a:solidFill>
                <a:latin typeface="Courier New" charset="0"/>
              </a:rPr>
              <a:t>cuda.h</a:t>
            </a:r>
            <a:r>
              <a:rPr lang="en-US" sz="2000" b="1" dirty="0">
                <a:solidFill>
                  <a:srgbClr val="FF0000"/>
                </a:solidFill>
                <a:latin typeface="Courier New" charset="0"/>
              </a:rPr>
              <a:t>"</a:t>
            </a:r>
          </a:p>
          <a:p>
            <a:pPr marL="0" indent="0" defTabSz="452026">
              <a:buNone/>
              <a:defRPr/>
            </a:pPr>
            <a:r>
              <a:rPr lang="en-US" sz="2000" b="1" dirty="0">
                <a:solidFill>
                  <a:srgbClr val="FFFFFF"/>
                </a:solidFill>
                <a:latin typeface="Courier New" charset="0"/>
              </a:rPr>
              <a:t>#include &lt;</a:t>
            </a:r>
            <a:r>
              <a:rPr lang="en-US" sz="2000" b="1" dirty="0" err="1">
                <a:solidFill>
                  <a:srgbClr val="FFFFFF"/>
                </a:solidFill>
                <a:latin typeface="Courier New" charset="0"/>
              </a:rPr>
              <a:t>iostream</a:t>
            </a:r>
            <a:r>
              <a:rPr lang="en-US" sz="2000" b="1" dirty="0">
                <a:solidFill>
                  <a:srgbClr val="FFFFFF"/>
                </a:solidFill>
                <a:latin typeface="Courier New" charset="0"/>
              </a:rPr>
              <a:t>&gt;</a:t>
            </a:r>
          </a:p>
          <a:p>
            <a:pPr marL="0" indent="0" defTabSz="452026">
              <a:buNone/>
              <a:defRPr/>
            </a:pPr>
            <a:endParaRPr lang="en-US" sz="2000" b="1" dirty="0">
              <a:solidFill>
                <a:srgbClr val="FFFFFF"/>
              </a:solidFill>
              <a:latin typeface="Courier New" charset="0"/>
            </a:endParaRPr>
          </a:p>
          <a:p>
            <a:pPr marL="0" indent="0" defTabSz="452026">
              <a:buNone/>
              <a:defRPr/>
            </a:pPr>
            <a:r>
              <a:rPr lang="en-US" sz="2000" b="1" dirty="0">
                <a:solidFill>
                  <a:srgbClr val="FFFFFF"/>
                </a:solidFill>
                <a:latin typeface="Courier New" charset="0"/>
              </a:rPr>
              <a:t>using namespace </a:t>
            </a:r>
            <a:r>
              <a:rPr lang="en-US" sz="2000" b="1" dirty="0" err="1">
                <a:solidFill>
                  <a:srgbClr val="FFFFFF"/>
                </a:solidFill>
                <a:latin typeface="Courier New" charset="0"/>
              </a:rPr>
              <a:t>std</a:t>
            </a:r>
            <a:r>
              <a:rPr lang="en-US" sz="2000" b="1" dirty="0">
                <a:solidFill>
                  <a:srgbClr val="FFFFFF"/>
                </a:solidFill>
                <a:latin typeface="Courier New" charset="0"/>
              </a:rPr>
              <a:t>;</a:t>
            </a:r>
          </a:p>
          <a:p>
            <a:pPr marL="0" indent="0" defTabSz="452026">
              <a:buNone/>
              <a:defRPr/>
            </a:pPr>
            <a:endParaRPr lang="en-US" sz="2000" b="1" dirty="0">
              <a:solidFill>
                <a:srgbClr val="FFFFFF"/>
              </a:solidFill>
              <a:latin typeface="Courier New" charset="0"/>
            </a:endParaRPr>
          </a:p>
          <a:p>
            <a:pPr marL="0" indent="0" defTabSz="452026">
              <a:buNone/>
              <a:defRPr/>
            </a:pPr>
            <a:r>
              <a:rPr lang="en-US" sz="2000" b="1" dirty="0">
                <a:solidFill>
                  <a:srgbClr val="FFFFFF"/>
                </a:solidFill>
                <a:latin typeface="Courier New" charset="0"/>
              </a:rPr>
              <a:t>void </a:t>
            </a:r>
            <a:r>
              <a:rPr lang="en-US" sz="2000" b="1" dirty="0" err="1">
                <a:solidFill>
                  <a:srgbClr val="FFFFFF"/>
                </a:solidFill>
                <a:latin typeface="Courier New" charset="0"/>
              </a:rPr>
              <a:t>printGrid</a:t>
            </a:r>
            <a:r>
              <a:rPr lang="en-US" sz="2000" b="1" dirty="0">
                <a:solidFill>
                  <a:srgbClr val="FFFFFF"/>
                </a:solidFill>
                <a:latin typeface="Courier New" charset="0"/>
              </a:rPr>
              <a:t>(float </a:t>
            </a:r>
            <a:r>
              <a:rPr lang="en-US" sz="2000" b="1" dirty="0" err="1">
                <a:solidFill>
                  <a:srgbClr val="FFFFFF"/>
                </a:solidFill>
                <a:latin typeface="Courier New" charset="0"/>
              </a:rPr>
              <a:t>an_array</a:t>
            </a:r>
            <a:r>
              <a:rPr lang="en-US" sz="2000" b="1" dirty="0">
                <a:solidFill>
                  <a:srgbClr val="FFFFFF"/>
                </a:solidFill>
                <a:latin typeface="Courier New" charset="0"/>
              </a:rPr>
              <a:t>[16][16]) {</a:t>
            </a:r>
          </a:p>
          <a:p>
            <a:pPr marL="0" indent="0" defTabSz="452026">
              <a:buNone/>
              <a:defRPr/>
            </a:pPr>
            <a:r>
              <a:rPr lang="en-US" sz="2000" b="1" dirty="0">
                <a:solidFill>
                  <a:srgbClr val="FFFFFF"/>
                </a:solidFill>
                <a:latin typeface="Courier New" charset="0"/>
              </a:rPr>
              <a:t>  for (</a:t>
            </a:r>
            <a:r>
              <a:rPr lang="en-US" sz="2000" b="1" dirty="0" err="1">
                <a:solidFill>
                  <a:srgbClr val="FFFFFF"/>
                </a:solidFill>
                <a:latin typeface="Courier New" charset="0"/>
              </a:rPr>
              <a:t>int</a:t>
            </a:r>
            <a:r>
              <a:rPr lang="en-US" sz="2000" b="1" dirty="0">
                <a:solidFill>
                  <a:srgbClr val="FFFFFF"/>
                </a:solidFill>
                <a:latin typeface="Courier New" charset="0"/>
              </a:rPr>
              <a:t> </a:t>
            </a:r>
            <a:r>
              <a:rPr lang="en-US" sz="2000" b="1" dirty="0" err="1">
                <a:solidFill>
                  <a:srgbClr val="FFFFFF"/>
                </a:solidFill>
                <a:latin typeface="Courier New" charset="0"/>
              </a:rPr>
              <a:t>i</a:t>
            </a:r>
            <a:r>
              <a:rPr lang="en-US" sz="2000" b="1" dirty="0">
                <a:solidFill>
                  <a:srgbClr val="FFFFFF"/>
                </a:solidFill>
                <a:latin typeface="Courier New" charset="0"/>
              </a:rPr>
              <a:t> = 0; </a:t>
            </a:r>
            <a:r>
              <a:rPr lang="en-US" sz="2000" b="1" dirty="0" err="1">
                <a:solidFill>
                  <a:srgbClr val="FFFFFF"/>
                </a:solidFill>
                <a:latin typeface="Courier New" charset="0"/>
              </a:rPr>
              <a:t>i</a:t>
            </a:r>
            <a:r>
              <a:rPr lang="en-US" sz="2000" b="1" dirty="0">
                <a:solidFill>
                  <a:srgbClr val="FFFFFF"/>
                </a:solidFill>
                <a:latin typeface="Courier New" charset="0"/>
              </a:rPr>
              <a:t> &lt; 16; </a:t>
            </a:r>
            <a:r>
              <a:rPr lang="en-US" sz="2000" b="1" dirty="0" err="1">
                <a:solidFill>
                  <a:srgbClr val="FFFFFF"/>
                </a:solidFill>
                <a:latin typeface="Courier New" charset="0"/>
              </a:rPr>
              <a:t>i</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for (</a:t>
            </a:r>
            <a:r>
              <a:rPr lang="en-US" sz="2000" b="1" dirty="0" err="1">
                <a:solidFill>
                  <a:srgbClr val="FFFFFF"/>
                </a:solidFill>
                <a:latin typeface="Courier New" charset="0"/>
              </a:rPr>
              <a:t>int</a:t>
            </a:r>
            <a:r>
              <a:rPr lang="en-US" sz="2000" b="1" dirty="0">
                <a:solidFill>
                  <a:srgbClr val="FFFFFF"/>
                </a:solidFill>
                <a:latin typeface="Courier New" charset="0"/>
              </a:rPr>
              <a:t> j = 0; j &lt; 16; j++) {</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cout</a:t>
            </a:r>
            <a:r>
              <a:rPr lang="en-US" sz="2000" b="1" dirty="0">
                <a:solidFill>
                  <a:srgbClr val="FFFFFF"/>
                </a:solidFill>
                <a:latin typeface="Courier New" charset="0"/>
              </a:rPr>
              <a:t> &lt;&lt; </a:t>
            </a:r>
            <a:r>
              <a:rPr lang="en-US" sz="2000" b="1" dirty="0" err="1">
                <a:solidFill>
                  <a:srgbClr val="FFFFFF"/>
                </a:solidFill>
                <a:latin typeface="Courier New" charset="0"/>
              </a:rPr>
              <a:t>an_array</a:t>
            </a:r>
            <a:r>
              <a:rPr lang="en-US" sz="2000" b="1" dirty="0">
                <a:solidFill>
                  <a:srgbClr val="FFFFFF"/>
                </a:solidFill>
                <a:latin typeface="Courier New" charset="0"/>
              </a:rPr>
              <a:t>[</a:t>
            </a:r>
            <a:r>
              <a:rPr lang="en-US" sz="2000" b="1" dirty="0" err="1">
                <a:solidFill>
                  <a:srgbClr val="FFFFFF"/>
                </a:solidFill>
                <a:latin typeface="Courier New" charset="0"/>
              </a:rPr>
              <a:t>i</a:t>
            </a:r>
            <a:r>
              <a:rPr lang="en-US" sz="2000" b="1" dirty="0">
                <a:solidFill>
                  <a:srgbClr val="FFFFFF"/>
                </a:solidFill>
                <a:latin typeface="Courier New" charset="0"/>
              </a:rPr>
              <a:t>][j];</a:t>
            </a:r>
          </a:p>
          <a:p>
            <a:pPr marL="0" indent="0" defTabSz="452026">
              <a:buNone/>
              <a:defRPr/>
            </a:pPr>
            <a:r>
              <a:rPr lang="en-US" sz="2000" b="1" dirty="0">
                <a:solidFill>
                  <a:srgbClr val="FFFFFF"/>
                </a:solidFill>
                <a:latin typeface="Courier New" charset="0"/>
              </a:rPr>
              <a:t>      }</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cout</a:t>
            </a:r>
            <a:r>
              <a:rPr lang="en-US" sz="2000" b="1" dirty="0">
                <a:solidFill>
                  <a:srgbClr val="FFFFFF"/>
                </a:solidFill>
                <a:latin typeface="Courier New" charset="0"/>
              </a:rPr>
              <a:t> &lt;&lt; </a:t>
            </a:r>
            <a:r>
              <a:rPr lang="en-US" sz="2000" b="1" dirty="0" err="1">
                <a:solidFill>
                  <a:srgbClr val="FFFFFF"/>
                </a:solidFill>
                <a:latin typeface="Courier New" charset="0"/>
              </a:rPr>
              <a:t>endl</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p>
          <a:p>
            <a:pPr marL="0" indent="0" defTabSz="452026">
              <a:buNone/>
              <a:defRPr/>
            </a:pPr>
            <a:r>
              <a:rPr lang="en-US" sz="2000" b="1" dirty="0">
                <a:solidFill>
                  <a:srgbClr val="FFFFFF"/>
                </a:solidFill>
                <a:latin typeface="Courier New" charset="0"/>
              </a:rPr>
              <a:t>}</a:t>
            </a:r>
          </a:p>
          <a:p>
            <a:pPr marL="0" indent="0" defTabSz="452026">
              <a:buNone/>
              <a:defRPr/>
            </a:pPr>
            <a:endParaRPr lang="en-US" sz="2000" b="1" dirty="0">
              <a:solidFill>
                <a:srgbClr val="FFFFFF"/>
              </a:solidFill>
              <a:latin typeface="Courier New" charset="0"/>
            </a:endParaRPr>
          </a:p>
          <a:p>
            <a:pPr marL="0" indent="0" defTabSz="452026">
              <a:buNone/>
              <a:defRPr/>
            </a:pPr>
            <a:endParaRPr lang="en-US" sz="2000" b="1" dirty="0">
              <a:solidFill>
                <a:srgbClr val="FFFFFF"/>
              </a:solidFill>
              <a:latin typeface="Courier New" charset="0"/>
            </a:endParaRPr>
          </a:p>
        </p:txBody>
      </p:sp>
    </p:spTree>
    <p:extLst>
      <p:ext uri="{BB962C8B-B14F-4D97-AF65-F5344CB8AC3E}">
        <p14:creationId xmlns:p14="http://schemas.microsoft.com/office/powerpoint/2010/main" val="1607815227"/>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CUDA program (2 of 5) </a:t>
            </a:r>
          </a:p>
        </p:txBody>
      </p:sp>
      <p:sp>
        <p:nvSpPr>
          <p:cNvPr id="197634" name="Content Placeholder 2"/>
          <p:cNvSpPr>
            <a:spLocks noGrp="1"/>
          </p:cNvSpPr>
          <p:nvPr>
            <p:ph idx="1"/>
          </p:nvPr>
        </p:nvSpPr>
        <p:spPr bwMode="auto">
          <a:xfrm>
            <a:off x="419041" y="1479036"/>
            <a:ext cx="8457120" cy="4386701"/>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en-US" sz="1800" b="1">
                <a:solidFill>
                  <a:srgbClr val="FF0000"/>
                </a:solidFill>
                <a:latin typeface="Courier New" charset="0"/>
              </a:rPr>
              <a:t>__global__</a:t>
            </a:r>
            <a:r>
              <a:rPr lang="en-US" sz="1800" b="1">
                <a:solidFill>
                  <a:srgbClr val="FFFFFF"/>
                </a:solidFill>
                <a:latin typeface="Courier New" charset="0"/>
              </a:rPr>
              <a:t> void </a:t>
            </a:r>
            <a:r>
              <a:rPr lang="en-US" sz="1800" b="1">
                <a:solidFill>
                  <a:srgbClr val="FF0000"/>
                </a:solidFill>
                <a:latin typeface="Courier New" charset="0"/>
              </a:rPr>
              <a:t>theKernel</a:t>
            </a:r>
            <a:r>
              <a:rPr lang="en-US" sz="1800" b="1">
                <a:solidFill>
                  <a:srgbClr val="FFFFFF"/>
                </a:solidFill>
                <a:latin typeface="Courier New" charset="0"/>
              </a:rPr>
              <a:t>(float * our_array)</a:t>
            </a:r>
          </a:p>
          <a:p>
            <a:pPr marL="0" indent="0" defTabSz="450727">
              <a:buNone/>
            </a:pPr>
            <a:r>
              <a:rPr lang="en-US" sz="1800" b="1">
                <a:solidFill>
                  <a:srgbClr val="FFFFFF"/>
                </a:solidFill>
                <a:latin typeface="Courier New" charset="0"/>
              </a:rPr>
              <a:t>{</a:t>
            </a:r>
          </a:p>
          <a:p>
            <a:pPr marL="0" indent="0" defTabSz="450727">
              <a:buNone/>
            </a:pPr>
            <a:r>
              <a:rPr lang="en-US" sz="1800" b="1">
                <a:solidFill>
                  <a:srgbClr val="FFFFFF"/>
                </a:solidFill>
                <a:latin typeface="Courier New" charset="0"/>
              </a:rPr>
              <a:t>  // This is array flattening, </a:t>
            </a:r>
          </a:p>
          <a:p>
            <a:pPr marL="0" indent="0" defTabSz="450727">
              <a:buNone/>
            </a:pPr>
            <a:r>
              <a:rPr lang="en-US" sz="1800" b="1">
                <a:solidFill>
                  <a:srgbClr val="FFFFFF"/>
                </a:solidFill>
                <a:latin typeface="Courier New" charset="0"/>
              </a:rPr>
              <a:t>  //(Array Width * Y Index + X Index)</a:t>
            </a:r>
          </a:p>
          <a:p>
            <a:pPr marL="0" indent="0" defTabSz="450727">
              <a:buNone/>
            </a:pPr>
            <a:r>
              <a:rPr lang="en-US" sz="1800" b="1">
                <a:solidFill>
                  <a:srgbClr val="FFFFFF"/>
                </a:solidFill>
                <a:latin typeface="Courier New" charset="0"/>
              </a:rPr>
              <a:t>  our_array[(gridDim.x * blockDim.x) * \\</a:t>
            </a:r>
          </a:p>
          <a:p>
            <a:pPr marL="0" indent="0" defTabSz="450727">
              <a:buNone/>
            </a:pPr>
            <a:r>
              <a:rPr lang="en-US" sz="1800" b="1">
                <a:solidFill>
                  <a:srgbClr val="FFFFFF"/>
                </a:solidFill>
                <a:latin typeface="Courier New" charset="0"/>
              </a:rPr>
              <a:t>            (blockIdx.y * blockDim.y + threadIdx.y) + \\     </a:t>
            </a:r>
          </a:p>
          <a:p>
            <a:pPr marL="0" indent="0" defTabSz="450727">
              <a:buNone/>
            </a:pPr>
            <a:r>
              <a:rPr lang="en-US" sz="1800" b="1">
                <a:solidFill>
                  <a:srgbClr val="FFFFFF"/>
                </a:solidFill>
                <a:latin typeface="Courier New" charset="0"/>
              </a:rPr>
              <a:t>            (blockIdx.x * blockDim.x + threadIdx.x)] = \\</a:t>
            </a:r>
          </a:p>
          <a:p>
            <a:pPr marL="0" indent="0" defTabSz="450727">
              <a:buNone/>
            </a:pPr>
            <a:r>
              <a:rPr lang="en-US" sz="1800" b="1">
                <a:solidFill>
                  <a:srgbClr val="FFFFFF"/>
                </a:solidFill>
                <a:latin typeface="Courier New" charset="0"/>
              </a:rPr>
              <a:t>            = 5;</a:t>
            </a:r>
          </a:p>
          <a:p>
            <a:pPr marL="0" indent="0" defTabSz="450727">
              <a:buNone/>
            </a:pPr>
            <a:r>
              <a:rPr lang="en-US" sz="1800" b="1">
                <a:solidFill>
                  <a:srgbClr val="FFFFFF"/>
                </a:solidFill>
                <a:latin typeface="Courier New" charset="0"/>
              </a:rPr>
              <a:t>}</a:t>
            </a:r>
          </a:p>
        </p:txBody>
      </p:sp>
    </p:spTree>
    <p:extLst>
      <p:ext uri="{BB962C8B-B14F-4D97-AF65-F5344CB8AC3E}">
        <p14:creationId xmlns:p14="http://schemas.microsoft.com/office/powerpoint/2010/main" val="62895197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CUDA program (3 of 5) </a:t>
            </a:r>
          </a:p>
        </p:txBody>
      </p:sp>
      <p:sp>
        <p:nvSpPr>
          <p:cNvPr id="199682" name="Content Placeholder 2"/>
          <p:cNvSpPr>
            <a:spLocks noGrp="1"/>
          </p:cNvSpPr>
          <p:nvPr>
            <p:ph idx="1"/>
          </p:nvPr>
        </p:nvSpPr>
        <p:spPr bwMode="auto">
          <a:xfrm>
            <a:off x="570240" y="1479036"/>
            <a:ext cx="6989760" cy="4386701"/>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en-US" sz="2400" b="1">
                <a:solidFill>
                  <a:srgbClr val="FFFFFF"/>
                </a:solidFill>
                <a:latin typeface="Courier New" charset="0"/>
              </a:rPr>
              <a:t>int main()</a:t>
            </a:r>
          </a:p>
          <a:p>
            <a:pPr marL="0" indent="0" defTabSz="450727">
              <a:buNone/>
            </a:pPr>
            <a:r>
              <a:rPr lang="en-US" sz="2400" b="1">
                <a:solidFill>
                  <a:srgbClr val="FFFFFF"/>
                </a:solidFill>
                <a:latin typeface="Courier New" charset="0"/>
              </a:rPr>
              <a:t>{</a:t>
            </a:r>
          </a:p>
          <a:p>
            <a:pPr marL="0" indent="0" defTabSz="450727">
              <a:buNone/>
            </a:pPr>
            <a:r>
              <a:rPr lang="en-US" sz="2400" b="1">
                <a:solidFill>
                  <a:srgbClr val="FFFFFF"/>
                </a:solidFill>
                <a:latin typeface="Courier New" charset="0"/>
              </a:rPr>
              <a:t>  </a:t>
            </a:r>
            <a:r>
              <a:rPr lang="en-US" sz="2400" b="1">
                <a:solidFill>
                  <a:srgbClr val="FF0000"/>
                </a:solidFill>
                <a:latin typeface="Courier New" charset="0"/>
              </a:rPr>
              <a:t>float our_array[16][16];</a:t>
            </a:r>
          </a:p>
          <a:p>
            <a:pPr marL="0" indent="0" defTabSz="450727">
              <a:buNone/>
            </a:pPr>
            <a:endParaRPr lang="en-US" sz="2400" b="1">
              <a:solidFill>
                <a:srgbClr val="FFFFFF"/>
              </a:solidFill>
              <a:latin typeface="Courier New" charset="0"/>
            </a:endParaRPr>
          </a:p>
          <a:p>
            <a:pPr marL="0" indent="0" defTabSz="450727">
              <a:buNone/>
            </a:pPr>
            <a:r>
              <a:rPr lang="en-US" sz="2400" b="1">
                <a:solidFill>
                  <a:srgbClr val="FFFFFF"/>
                </a:solidFill>
                <a:latin typeface="Courier New" charset="0"/>
              </a:rPr>
              <a:t>  for (int i = 0; i &lt; 16; i++) {</a:t>
            </a:r>
          </a:p>
          <a:p>
            <a:pPr marL="0" indent="0" defTabSz="450727">
              <a:buNone/>
            </a:pPr>
            <a:r>
              <a:rPr lang="en-US" sz="2400" b="1">
                <a:solidFill>
                  <a:srgbClr val="FFFFFF"/>
                </a:solidFill>
                <a:latin typeface="Courier New" charset="0"/>
              </a:rPr>
              <a:t>    for (int j = 0; j &lt; 16; j++) {</a:t>
            </a:r>
          </a:p>
          <a:p>
            <a:pPr marL="0" indent="0" defTabSz="450727">
              <a:buNone/>
            </a:pPr>
            <a:r>
              <a:rPr lang="en-US" sz="2400" b="1">
                <a:solidFill>
                  <a:srgbClr val="FFFFFF"/>
                </a:solidFill>
                <a:latin typeface="Courier New" charset="0"/>
              </a:rPr>
              <a:t>      </a:t>
            </a:r>
            <a:r>
              <a:rPr lang="en-US" sz="2400" b="1">
                <a:solidFill>
                  <a:srgbClr val="FF0000"/>
                </a:solidFill>
                <a:latin typeface="Courier New" charset="0"/>
              </a:rPr>
              <a:t>our_array[i][j] = 0</a:t>
            </a:r>
            <a:r>
              <a:rPr lang="en-US" sz="2400" b="1">
                <a:solidFill>
                  <a:srgbClr val="FFFFFF"/>
                </a:solidFill>
                <a:latin typeface="Courier New" charset="0"/>
              </a:rPr>
              <a:t>;</a:t>
            </a:r>
          </a:p>
          <a:p>
            <a:pPr marL="0" indent="0" defTabSz="450727">
              <a:buNone/>
            </a:pPr>
            <a:r>
              <a:rPr lang="en-US" sz="2400" b="1">
                <a:solidFill>
                  <a:srgbClr val="FFFFFF"/>
                </a:solidFill>
                <a:latin typeface="Courier New" charset="0"/>
              </a:rPr>
              <a:t>    }</a:t>
            </a:r>
          </a:p>
          <a:p>
            <a:pPr marL="0" indent="0" defTabSz="450727">
              <a:buNone/>
            </a:pPr>
            <a:r>
              <a:rPr lang="en-US" sz="2400" b="1">
                <a:solidFill>
                  <a:srgbClr val="FFFFFF"/>
                </a:solidFill>
                <a:latin typeface="Courier New" charset="0"/>
              </a:rPr>
              <a:t>  }</a:t>
            </a:r>
          </a:p>
        </p:txBody>
      </p:sp>
    </p:spTree>
    <p:extLst>
      <p:ext uri="{BB962C8B-B14F-4D97-AF65-F5344CB8AC3E}">
        <p14:creationId xmlns:p14="http://schemas.microsoft.com/office/powerpoint/2010/main" val="424152389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CUDA program (4 of 5) </a:t>
            </a:r>
          </a:p>
        </p:txBody>
      </p:sp>
      <p:sp>
        <p:nvSpPr>
          <p:cNvPr id="201730" name="Content Placeholder 2"/>
          <p:cNvSpPr>
            <a:spLocks noGrp="1"/>
          </p:cNvSpPr>
          <p:nvPr>
            <p:ph idx="1"/>
          </p:nvPr>
        </p:nvSpPr>
        <p:spPr bwMode="auto">
          <a:xfrm>
            <a:off x="177120" y="1479036"/>
            <a:ext cx="8759520" cy="4386701"/>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en-US" sz="2400" b="1">
                <a:solidFill>
                  <a:srgbClr val="FFFFFF"/>
                </a:solidFill>
                <a:latin typeface="Courier New" charset="0"/>
              </a:rPr>
              <a:t>  </a:t>
            </a:r>
            <a:r>
              <a:rPr lang="en-US" sz="2400" b="1">
                <a:solidFill>
                  <a:srgbClr val="FF0000"/>
                </a:solidFill>
                <a:latin typeface="Courier New" charset="0"/>
              </a:rPr>
              <a:t>//STEP 1: ALLOCATE</a:t>
            </a:r>
          </a:p>
          <a:p>
            <a:pPr marL="0" indent="0" defTabSz="450727">
              <a:buNone/>
            </a:pPr>
            <a:r>
              <a:rPr lang="en-US" sz="2400" b="1">
                <a:solidFill>
                  <a:srgbClr val="FFFFFF"/>
                </a:solidFill>
                <a:latin typeface="Courier New" charset="0"/>
              </a:rPr>
              <a:t>  float * our_array_d;</a:t>
            </a:r>
          </a:p>
          <a:p>
            <a:pPr marL="0" indent="0" defTabSz="450727">
              <a:buNone/>
            </a:pPr>
            <a:r>
              <a:rPr lang="en-US" sz="2400" b="1">
                <a:solidFill>
                  <a:srgbClr val="FFFFFF"/>
                </a:solidFill>
                <a:latin typeface="Courier New" charset="0"/>
              </a:rPr>
              <a:t>  int size = sizeof(float)*256;</a:t>
            </a:r>
          </a:p>
          <a:p>
            <a:pPr marL="0" indent="0" defTabSz="450727">
              <a:buNone/>
            </a:pPr>
            <a:r>
              <a:rPr lang="en-US" sz="2400" b="1">
                <a:solidFill>
                  <a:srgbClr val="FFFFFF"/>
                </a:solidFill>
                <a:latin typeface="Courier New" charset="0"/>
              </a:rPr>
              <a:t>  cudaMalloc((void **) &amp;our_array_d, size);</a:t>
            </a:r>
          </a:p>
          <a:p>
            <a:pPr marL="0" indent="0" defTabSz="450727">
              <a:buNone/>
            </a:pPr>
            <a:r>
              <a:rPr lang="en-US" sz="2400" b="1">
                <a:solidFill>
                  <a:srgbClr val="FFFFFF"/>
                </a:solidFill>
                <a:latin typeface="Courier New" charset="0"/>
              </a:rPr>
              <a:t>  </a:t>
            </a:r>
          </a:p>
          <a:p>
            <a:pPr marL="0" indent="0" defTabSz="450727">
              <a:buNone/>
            </a:pPr>
            <a:r>
              <a:rPr lang="en-US" sz="2400" b="1">
                <a:solidFill>
                  <a:srgbClr val="FFFFFF"/>
                </a:solidFill>
                <a:latin typeface="Courier New" charset="0"/>
              </a:rPr>
              <a:t>  </a:t>
            </a:r>
            <a:r>
              <a:rPr lang="en-US" sz="2400" b="1">
                <a:solidFill>
                  <a:srgbClr val="FF0000"/>
                </a:solidFill>
                <a:latin typeface="Courier New" charset="0"/>
              </a:rPr>
              <a:t>//STEP 2: TRANSFER</a:t>
            </a:r>
          </a:p>
          <a:p>
            <a:pPr marL="0" indent="0" defTabSz="450727">
              <a:buNone/>
            </a:pPr>
            <a:r>
              <a:rPr lang="en-US" sz="2400" b="1">
                <a:solidFill>
                  <a:srgbClr val="FFFFFF"/>
                </a:solidFill>
                <a:latin typeface="Courier New" charset="0"/>
              </a:rPr>
              <a:t>  cudaMemcpy(our_array_d, our_array, size, \\</a:t>
            </a:r>
          </a:p>
          <a:p>
            <a:pPr marL="0" indent="0" defTabSz="450727">
              <a:buNone/>
            </a:pPr>
            <a:r>
              <a:rPr lang="en-US" sz="2400" b="1">
                <a:solidFill>
                  <a:srgbClr val="FFFFFF"/>
                </a:solidFill>
                <a:latin typeface="Courier New" charset="0"/>
              </a:rPr>
              <a:t>			      cudaMemcpyHostToDevice);</a:t>
            </a:r>
          </a:p>
          <a:p>
            <a:pPr marL="0" indent="0" defTabSz="450727">
              <a:buNone/>
            </a:pPr>
            <a:endParaRPr lang="en-US" sz="2400" b="1">
              <a:solidFill>
                <a:srgbClr val="FFFFFF"/>
              </a:solidFill>
              <a:latin typeface="Courier New" charset="0"/>
            </a:endParaRPr>
          </a:p>
        </p:txBody>
      </p:sp>
    </p:spTree>
    <p:extLst>
      <p:ext uri="{BB962C8B-B14F-4D97-AF65-F5344CB8AC3E}">
        <p14:creationId xmlns:p14="http://schemas.microsoft.com/office/powerpoint/2010/main" val="293215797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CUDA program (5 of 5) </a:t>
            </a:r>
          </a:p>
        </p:txBody>
      </p:sp>
      <p:sp>
        <p:nvSpPr>
          <p:cNvPr id="74754" name="Content Placeholder 2"/>
          <p:cNvSpPr>
            <a:spLocks noGrp="1"/>
          </p:cNvSpPr>
          <p:nvPr>
            <p:ph idx="1"/>
          </p:nvPr>
        </p:nvSpPr>
        <p:spPr>
          <a:xfrm>
            <a:off x="570240" y="1479036"/>
            <a:ext cx="8457120" cy="4386701"/>
          </a:xfrm>
          <a:solidFill>
            <a:schemeClr val="tx1"/>
          </a:solidFill>
        </p:spPr>
        <p:txBody>
          <a:bodyPr>
            <a:normAutofit fontScale="85000" lnSpcReduction="20000"/>
          </a:bodyPr>
          <a:lstStyle/>
          <a:p>
            <a:pPr marL="0" indent="0" defTabSz="452026">
              <a:buNone/>
              <a:defRPr/>
            </a:pPr>
            <a:r>
              <a:rPr lang="en-US" sz="2000" b="1" dirty="0">
                <a:solidFill>
                  <a:srgbClr val="FFFFFF"/>
                </a:solidFill>
                <a:latin typeface="Courier New" charset="0"/>
              </a:rPr>
              <a:t>  </a:t>
            </a:r>
            <a:r>
              <a:rPr lang="en-US" sz="2000" b="1" dirty="0">
                <a:solidFill>
                  <a:srgbClr val="FF0000"/>
                </a:solidFill>
                <a:latin typeface="Courier New" charset="0"/>
              </a:rPr>
              <a:t>//STEP 3: SET UP</a:t>
            </a:r>
          </a:p>
          <a:p>
            <a:pPr marL="0" indent="0" defTabSz="452026">
              <a:buNone/>
              <a:defRPr/>
            </a:pPr>
            <a:r>
              <a:rPr lang="en-US" sz="2000" b="1" dirty="0">
                <a:solidFill>
                  <a:srgbClr val="FFFFFF"/>
                </a:solidFill>
                <a:latin typeface="Courier New" charset="0"/>
              </a:rPr>
              <a:t>  dim3 </a:t>
            </a:r>
            <a:r>
              <a:rPr lang="en-US" sz="2000" b="1" dirty="0" err="1">
                <a:solidFill>
                  <a:srgbClr val="FFFFFF"/>
                </a:solidFill>
                <a:latin typeface="Courier New" charset="0"/>
              </a:rPr>
              <a:t>blockSize</a:t>
            </a:r>
            <a:r>
              <a:rPr lang="en-US" sz="2000" b="1" dirty="0">
                <a:solidFill>
                  <a:srgbClr val="FFFFFF"/>
                </a:solidFill>
                <a:latin typeface="Courier New" charset="0"/>
              </a:rPr>
              <a:t>(8,8,1);</a:t>
            </a:r>
          </a:p>
          <a:p>
            <a:pPr marL="0" indent="0" defTabSz="452026">
              <a:buNone/>
              <a:defRPr/>
            </a:pPr>
            <a:r>
              <a:rPr lang="en-US" sz="2000" b="1" dirty="0">
                <a:solidFill>
                  <a:srgbClr val="FFFFFF"/>
                </a:solidFill>
                <a:latin typeface="Courier New" charset="0"/>
              </a:rPr>
              <a:t>  dim3 </a:t>
            </a:r>
            <a:r>
              <a:rPr lang="en-US" sz="2000" b="1" dirty="0" err="1">
                <a:solidFill>
                  <a:srgbClr val="FFFFFF"/>
                </a:solidFill>
                <a:latin typeface="Courier New" charset="0"/>
              </a:rPr>
              <a:t>gridSize</a:t>
            </a:r>
            <a:r>
              <a:rPr lang="en-US" sz="2000" b="1" dirty="0">
                <a:solidFill>
                  <a:srgbClr val="FFFFFF"/>
                </a:solidFill>
                <a:latin typeface="Courier New" charset="0"/>
              </a:rPr>
              <a:t>(2,2,1);</a:t>
            </a:r>
          </a:p>
          <a:p>
            <a:pPr marL="0" indent="0" defTabSz="452026">
              <a:buNone/>
              <a:defRPr/>
            </a:pPr>
            <a:endParaRPr lang="en-US" sz="2000" b="1" dirty="0">
              <a:solidFill>
                <a:srgbClr val="FFFFFF"/>
              </a:solidFill>
              <a:latin typeface="Courier New" charset="0"/>
            </a:endParaRPr>
          </a:p>
          <a:p>
            <a:pPr marL="0" indent="0" defTabSz="452026">
              <a:buNone/>
              <a:defRPr/>
            </a:pPr>
            <a:r>
              <a:rPr lang="en-US" sz="2000" b="1" dirty="0">
                <a:solidFill>
                  <a:srgbClr val="FFFFFF"/>
                </a:solidFill>
                <a:latin typeface="Courier New" charset="0"/>
              </a:rPr>
              <a:t>  </a:t>
            </a:r>
            <a:r>
              <a:rPr lang="en-US" sz="2000" b="1" dirty="0">
                <a:solidFill>
                  <a:srgbClr val="FF0000"/>
                </a:solidFill>
                <a:latin typeface="Courier New" charset="0"/>
              </a:rPr>
              <a:t>//STEP 4: RUN</a:t>
            </a:r>
          </a:p>
          <a:p>
            <a:pPr marL="0" indent="0" defTabSz="452026">
              <a:buNone/>
              <a:defRPr/>
            </a:pPr>
            <a:r>
              <a:rPr lang="en-US" sz="2000" b="1" dirty="0">
                <a:solidFill>
                  <a:srgbClr val="FFFFFF"/>
                </a:solidFill>
                <a:latin typeface="Courier New" charset="0"/>
              </a:rPr>
              <a:t>  </a:t>
            </a:r>
            <a:r>
              <a:rPr lang="en-US" sz="2000" b="1" dirty="0" err="1">
                <a:solidFill>
                  <a:srgbClr val="FF0000"/>
                </a:solidFill>
                <a:latin typeface="Courier New" charset="0"/>
              </a:rPr>
              <a:t>theKernel</a:t>
            </a:r>
            <a:r>
              <a:rPr lang="en-US" sz="2000" b="1" dirty="0">
                <a:solidFill>
                  <a:srgbClr val="FFFFFF"/>
                </a:solidFill>
                <a:latin typeface="Courier New" charset="0"/>
              </a:rPr>
              <a:t>&lt;&lt;&lt;</a:t>
            </a:r>
            <a:r>
              <a:rPr lang="en-US" sz="2000" b="1" dirty="0" err="1">
                <a:solidFill>
                  <a:srgbClr val="FFFFFF"/>
                </a:solidFill>
                <a:latin typeface="Courier New" charset="0"/>
              </a:rPr>
              <a:t>gridSize</a:t>
            </a:r>
            <a:r>
              <a:rPr lang="en-US" sz="2000" b="1" dirty="0">
                <a:solidFill>
                  <a:srgbClr val="FFFFFF"/>
                </a:solidFill>
                <a:latin typeface="Courier New" charset="0"/>
              </a:rPr>
              <a:t>, </a:t>
            </a:r>
            <a:r>
              <a:rPr lang="en-US" sz="2000" b="1" dirty="0" err="1">
                <a:solidFill>
                  <a:srgbClr val="FFFFFF"/>
                </a:solidFill>
                <a:latin typeface="Courier New" charset="0"/>
              </a:rPr>
              <a:t>blockSize</a:t>
            </a:r>
            <a:r>
              <a:rPr lang="en-US" sz="2000" b="1" dirty="0">
                <a:solidFill>
                  <a:srgbClr val="FFFFFF"/>
                </a:solidFill>
                <a:latin typeface="Courier New" charset="0"/>
              </a:rPr>
              <a:t>&gt;&gt;&gt;(</a:t>
            </a:r>
            <a:r>
              <a:rPr lang="en-US" sz="2000" b="1" dirty="0" err="1">
                <a:solidFill>
                  <a:srgbClr val="FFFFFF"/>
                </a:solidFill>
                <a:latin typeface="Courier New" charset="0"/>
              </a:rPr>
              <a:t>our_array_d</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p>
          <a:p>
            <a:pPr marL="0" indent="0" defTabSz="452026">
              <a:buNone/>
              <a:defRPr/>
            </a:pPr>
            <a:r>
              <a:rPr lang="en-US" sz="2000" b="1" dirty="0">
                <a:solidFill>
                  <a:srgbClr val="FFFFFF"/>
                </a:solidFill>
                <a:latin typeface="Courier New" charset="0"/>
              </a:rPr>
              <a:t> </a:t>
            </a:r>
            <a:r>
              <a:rPr lang="en-US" sz="2000" b="1" dirty="0">
                <a:solidFill>
                  <a:srgbClr val="FF0000"/>
                </a:solidFill>
                <a:latin typeface="Courier New" charset="0"/>
              </a:rPr>
              <a:t> //STEP 5: TRANSFER</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printGrid</a:t>
            </a:r>
            <a:r>
              <a:rPr lang="en-US" sz="2000" b="1" dirty="0">
                <a:solidFill>
                  <a:srgbClr val="FFFFFF"/>
                </a:solidFill>
                <a:latin typeface="Courier New" charset="0"/>
              </a:rPr>
              <a:t>(</a:t>
            </a:r>
            <a:r>
              <a:rPr lang="en-US" sz="2000" b="1" dirty="0" err="1">
                <a:solidFill>
                  <a:srgbClr val="FFFFFF"/>
                </a:solidFill>
                <a:latin typeface="Courier New" charset="0"/>
              </a:rPr>
              <a:t>our_array</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cudaMemcpy</a:t>
            </a:r>
            <a:r>
              <a:rPr lang="en-US" sz="2000" b="1" dirty="0">
                <a:solidFill>
                  <a:srgbClr val="FFFFFF"/>
                </a:solidFill>
                <a:latin typeface="Courier New" charset="0"/>
              </a:rPr>
              <a:t>(</a:t>
            </a:r>
            <a:r>
              <a:rPr lang="en-US" sz="2000" b="1" dirty="0" err="1">
                <a:solidFill>
                  <a:srgbClr val="FFFFFF"/>
                </a:solidFill>
                <a:latin typeface="Courier New" charset="0"/>
              </a:rPr>
              <a:t>our_array</a:t>
            </a:r>
            <a:r>
              <a:rPr lang="en-US" sz="2000" b="1" dirty="0">
                <a:solidFill>
                  <a:srgbClr val="FFFFFF"/>
                </a:solidFill>
                <a:latin typeface="Courier New" charset="0"/>
              </a:rPr>
              <a:t>, </a:t>
            </a:r>
            <a:r>
              <a:rPr lang="en-US" sz="2000" b="1" dirty="0" err="1">
                <a:solidFill>
                  <a:srgbClr val="FFFFFF"/>
                </a:solidFill>
                <a:latin typeface="Courier New" charset="0"/>
              </a:rPr>
              <a:t>our_array_d</a:t>
            </a:r>
            <a:r>
              <a:rPr lang="en-US" sz="2000" b="1" dirty="0">
                <a:solidFill>
                  <a:srgbClr val="FFFFFF"/>
                </a:solidFill>
                <a:latin typeface="Courier New" charset="0"/>
              </a:rPr>
              <a:t>, size, \\ </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cudaMemcpyDeviceToHost</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cout</a:t>
            </a:r>
            <a:r>
              <a:rPr lang="en-US" sz="2000" b="1" dirty="0">
                <a:solidFill>
                  <a:srgbClr val="FFFFFF"/>
                </a:solidFill>
                <a:latin typeface="Courier New" charset="0"/>
              </a:rPr>
              <a:t> &lt;&lt; "--------------------" &lt;&lt; </a:t>
            </a:r>
            <a:r>
              <a:rPr lang="en-US" sz="2000" b="1" dirty="0" err="1">
                <a:solidFill>
                  <a:srgbClr val="FFFFFF"/>
                </a:solidFill>
                <a:latin typeface="Courier New" charset="0"/>
              </a:rPr>
              <a:t>endl</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r>
              <a:rPr lang="en-US" sz="2000" b="1" dirty="0" err="1">
                <a:solidFill>
                  <a:srgbClr val="FFFFFF"/>
                </a:solidFill>
                <a:latin typeface="Courier New" charset="0"/>
              </a:rPr>
              <a:t>printGrid</a:t>
            </a:r>
            <a:r>
              <a:rPr lang="en-US" sz="2000" b="1" dirty="0">
                <a:solidFill>
                  <a:srgbClr val="FFFFFF"/>
                </a:solidFill>
                <a:latin typeface="Courier New" charset="0"/>
              </a:rPr>
              <a:t>(</a:t>
            </a:r>
            <a:r>
              <a:rPr lang="en-US" sz="2000" b="1" dirty="0" err="1">
                <a:solidFill>
                  <a:srgbClr val="FFFFFF"/>
                </a:solidFill>
                <a:latin typeface="Courier New" charset="0"/>
              </a:rPr>
              <a:t>our_array</a:t>
            </a:r>
            <a:r>
              <a:rPr lang="en-US" sz="2000" b="1" dirty="0">
                <a:solidFill>
                  <a:srgbClr val="FFFFFF"/>
                </a:solidFill>
                <a:latin typeface="Courier New" charset="0"/>
              </a:rPr>
              <a:t>);</a:t>
            </a:r>
          </a:p>
          <a:p>
            <a:pPr marL="0" indent="0" defTabSz="452026">
              <a:buNone/>
              <a:defRPr/>
            </a:pPr>
            <a:r>
              <a:rPr lang="en-US" sz="2000" b="1" dirty="0">
                <a:solidFill>
                  <a:srgbClr val="FFFFFF"/>
                </a:solidFill>
                <a:latin typeface="Courier New" charset="0"/>
              </a:rPr>
              <a:t>    </a:t>
            </a:r>
          </a:p>
          <a:p>
            <a:pPr marL="0" indent="0" defTabSz="452026">
              <a:buNone/>
              <a:defRPr/>
            </a:pPr>
            <a:r>
              <a:rPr lang="en-US" sz="2000" b="1" dirty="0">
                <a:solidFill>
                  <a:srgbClr val="FFFFFF"/>
                </a:solidFill>
                <a:latin typeface="Courier New" charset="0"/>
              </a:rPr>
              <a:t> </a:t>
            </a:r>
          </a:p>
          <a:p>
            <a:pPr marL="0" indent="0" defTabSz="452026">
              <a:buNone/>
              <a:defRPr/>
            </a:pPr>
            <a:r>
              <a:rPr lang="en-US" sz="2000" b="1" dirty="0">
                <a:solidFill>
                  <a:srgbClr val="FFFFFF"/>
                </a:solidFill>
                <a:latin typeface="Courier New" charset="0"/>
              </a:rPr>
              <a:t>}</a:t>
            </a:r>
          </a:p>
        </p:txBody>
      </p:sp>
    </p:spTree>
    <p:extLst>
      <p:ext uri="{BB962C8B-B14F-4D97-AF65-F5344CB8AC3E}">
        <p14:creationId xmlns:p14="http://schemas.microsoft.com/office/powerpoint/2010/main" val="35701608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Compile CUDA Jobs</a:t>
            </a:r>
          </a:p>
        </p:txBody>
      </p:sp>
      <p:sp>
        <p:nvSpPr>
          <p:cNvPr id="205826"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600">
                <a:latin typeface="Calibri" charset="0"/>
              </a:rPr>
              <a:t>Just like MPI, to compile an cuda program you need to use the cuda compiler wrappers:</a:t>
            </a:r>
          </a:p>
          <a:p>
            <a:pPr lvl="1" eaLnBrk="1" hangingPunct="1"/>
            <a:r>
              <a:rPr lang="en-US" sz="3200">
                <a:latin typeface="Calibri" charset="0"/>
              </a:rPr>
              <a:t>nvcc simple.cu -o simple_cuda</a:t>
            </a:r>
          </a:p>
        </p:txBody>
      </p:sp>
    </p:spTree>
    <p:extLst>
      <p:ext uri="{BB962C8B-B14F-4D97-AF65-F5344CB8AC3E}">
        <p14:creationId xmlns:p14="http://schemas.microsoft.com/office/powerpoint/2010/main" val="92051232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Try a  cuda getexample</a:t>
            </a:r>
          </a:p>
        </p:txBody>
      </p:sp>
      <p:sp>
        <p:nvSpPr>
          <p:cNvPr id="207874"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a:latin typeface="Century Gothic" charset="0"/>
              </a:rPr>
              <a:t>getexample cuda</a:t>
            </a:r>
          </a:p>
          <a:p>
            <a:pPr marL="0" indent="0">
              <a:buNone/>
            </a:pPr>
            <a:r>
              <a:rPr lang="en-US">
                <a:latin typeface="Century Gothic" charset="0"/>
              </a:rPr>
              <a:t>getexample cuda_clock</a:t>
            </a:r>
          </a:p>
          <a:p>
            <a:pPr marL="0" indent="0">
              <a:buNone/>
            </a:pPr>
            <a:r>
              <a:rPr lang="en-US">
                <a:latin typeface="Century Gothic" charset="0"/>
              </a:rPr>
              <a:t>getexample cuda_hybrid</a:t>
            </a:r>
          </a:p>
          <a:p>
            <a:pPr marL="0" indent="0">
              <a:buNone/>
            </a:pPr>
            <a:r>
              <a:rPr lang="en-US">
                <a:latin typeface="Century Gothic" charset="0"/>
              </a:rPr>
              <a:t>getexample NAMD_CUDA_example</a:t>
            </a:r>
          </a:p>
          <a:p>
            <a:pPr marL="0" indent="0">
              <a:buNone/>
            </a:pPr>
            <a:endParaRPr lang="en-US">
              <a:latin typeface="Century Gothic" charset="0"/>
            </a:endParaRPr>
          </a:p>
        </p:txBody>
      </p:sp>
    </p:spTree>
    <p:extLst>
      <p:ext uri="{BB962C8B-B14F-4D97-AF65-F5344CB8AC3E}">
        <p14:creationId xmlns:p14="http://schemas.microsoft.com/office/powerpoint/2010/main" val="337978947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Intel Xeon Phi</a:t>
            </a:r>
          </a:p>
        </p:txBody>
      </p:sp>
      <p:sp>
        <p:nvSpPr>
          <p:cNvPr id="208898"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800">
                <a:latin typeface="Century Gothic" charset="0"/>
              </a:rPr>
              <a:t>Cross between CPU and GPU</a:t>
            </a:r>
          </a:p>
          <a:p>
            <a:pPr eaLnBrk="1" hangingPunct="1"/>
            <a:r>
              <a:rPr lang="en-US" sz="2800">
                <a:latin typeface="Century Gothic" charset="0"/>
              </a:rPr>
              <a:t>About 61 Pentium III cores</a:t>
            </a:r>
          </a:p>
          <a:p>
            <a:pPr lvl="1" eaLnBrk="1" hangingPunct="1"/>
            <a:r>
              <a:rPr lang="en-US" sz="2400">
                <a:latin typeface="Century Gothic" charset="0"/>
              </a:rPr>
              <a:t>Less cores/slower than GPU</a:t>
            </a:r>
          </a:p>
          <a:p>
            <a:pPr lvl="1" eaLnBrk="1" hangingPunct="1"/>
            <a:r>
              <a:rPr lang="en-US" sz="2400">
                <a:latin typeface="Century Gothic" charset="0"/>
              </a:rPr>
              <a:t>Easier to use than GP</a:t>
            </a:r>
          </a:p>
        </p:txBody>
      </p:sp>
      <p:pic>
        <p:nvPicPr>
          <p:cNvPr id="208899"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288213">
            <a:off x="5463360" y="2543307"/>
            <a:ext cx="3405600" cy="215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1295" y="4032424"/>
            <a:ext cx="3787026" cy="209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Content Placeholder 2"/>
          <p:cNvSpPr txBox="1">
            <a:spLocks/>
          </p:cNvSpPr>
          <p:nvPr/>
        </p:nvSpPr>
        <p:spPr bwMode="auto">
          <a:xfrm>
            <a:off x="5747040" y="5098135"/>
            <a:ext cx="2833920" cy="172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lstStyle>
            <a:lvl1pPr marL="376238" indent="-376238" defTabSz="501650" eaLnBrk="0">
              <a:defRPr sz="2400">
                <a:solidFill>
                  <a:schemeClr val="tx1"/>
                </a:solidFill>
                <a:latin typeface="Arial" charset="0"/>
                <a:ea typeface="ＭＳ Ｐゴシック" charset="0"/>
                <a:cs typeface="ＭＳ Ｐゴシック" charset="0"/>
              </a:defRPr>
            </a:lvl1pPr>
            <a:lvl2pPr marL="742950" indent="-285750" defTabSz="501650" eaLnBrk="0">
              <a:defRPr sz="2400">
                <a:solidFill>
                  <a:schemeClr val="tx1"/>
                </a:solidFill>
                <a:latin typeface="Arial" charset="0"/>
                <a:ea typeface="ＭＳ Ｐゴシック" charset="0"/>
              </a:defRPr>
            </a:lvl2pPr>
            <a:lvl3pPr marL="1143000" indent="-228600" defTabSz="501650" eaLnBrk="0">
              <a:defRPr sz="2400">
                <a:solidFill>
                  <a:schemeClr val="tx1"/>
                </a:solidFill>
                <a:latin typeface="Arial" charset="0"/>
                <a:ea typeface="ＭＳ Ｐゴシック" charset="0"/>
              </a:defRPr>
            </a:lvl3pPr>
            <a:lvl4pPr marL="1600200" indent="-228600" defTabSz="501650" eaLnBrk="0">
              <a:defRPr sz="2400">
                <a:solidFill>
                  <a:schemeClr val="tx1"/>
                </a:solidFill>
                <a:latin typeface="Arial" charset="0"/>
                <a:ea typeface="ＭＳ Ｐゴシック" charset="0"/>
              </a:defRPr>
            </a:lvl4pPr>
            <a:lvl5pPr marL="2057400" indent="-228600" defTabSz="501650" eaLnBrk="0">
              <a:defRPr sz="2400">
                <a:solidFill>
                  <a:schemeClr val="tx1"/>
                </a:solidFill>
                <a:latin typeface="Arial" charset="0"/>
                <a:ea typeface="ＭＳ Ｐゴシック" charset="0"/>
              </a:defRPr>
            </a:lvl5pPr>
            <a:lvl6pPr marL="2514600" indent="-228600" defTabSz="501650"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501650"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501650"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501650"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hangingPunct="1">
              <a:spcBef>
                <a:spcPct val="20000"/>
              </a:spcBef>
              <a:buFont typeface="Arial" charset="0"/>
              <a:buChar char="•"/>
            </a:pPr>
            <a:r>
              <a:rPr lang="en-US" sz="2800" dirty="0">
                <a:latin typeface="Century Gothic" charset="0"/>
              </a:rPr>
              <a:t>MPI</a:t>
            </a:r>
          </a:p>
          <a:p>
            <a:pPr eaLnBrk="1" hangingPunct="1">
              <a:spcBef>
                <a:spcPct val="20000"/>
              </a:spcBef>
              <a:buFont typeface="Arial" charset="0"/>
              <a:buChar char="•"/>
            </a:pPr>
            <a:r>
              <a:rPr lang="en-US" sz="2800" dirty="0" err="1" smtClean="0">
                <a:latin typeface="Century Gothic" charset="0"/>
              </a:rPr>
              <a:t>OpenMP</a:t>
            </a:r>
            <a:endParaRPr lang="en-US" dirty="0">
              <a:latin typeface="Century Gothic" charset="0"/>
            </a:endParaRPr>
          </a:p>
        </p:txBody>
      </p:sp>
    </p:spTree>
    <p:extLst>
      <p:ext uri="{BB962C8B-B14F-4D97-AF65-F5344CB8AC3E}">
        <p14:creationId xmlns:p14="http://schemas.microsoft.com/office/powerpoint/2010/main" val="11521085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dirty="0">
                <a:latin typeface="Century Gothic" charset="0"/>
              </a:rPr>
              <a:t>Miscellaneous Musings</a:t>
            </a:r>
          </a:p>
        </p:txBody>
      </p:sp>
      <p:sp>
        <p:nvSpPr>
          <p:cNvPr id="49154" name="Content Placeholder 2"/>
          <p:cNvSpPr>
            <a:spLocks noGrp="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defRPr/>
            </a:pPr>
            <a:r>
              <a:rPr lang="en-US" sz="2500" dirty="0">
                <a:latin typeface="Century Gothic" charset="0"/>
              </a:rPr>
              <a:t>iCER provides many other services:</a:t>
            </a:r>
          </a:p>
          <a:p>
            <a:pPr eaLnBrk="1" hangingPunct="1">
              <a:defRPr/>
            </a:pPr>
            <a:r>
              <a:rPr lang="en-US" sz="2500" dirty="0">
                <a:latin typeface="Century Gothic" charset="0"/>
              </a:rPr>
              <a:t>Data sharing (Globus Online Subscriptions)</a:t>
            </a:r>
          </a:p>
          <a:p>
            <a:pPr eaLnBrk="1" hangingPunct="1">
              <a:defRPr/>
            </a:pPr>
            <a:r>
              <a:rPr lang="en-US" sz="2500" dirty="0">
                <a:latin typeface="Century Gothic" charset="0"/>
              </a:rPr>
              <a:t>Visualization Servers</a:t>
            </a:r>
          </a:p>
          <a:p>
            <a:pPr eaLnBrk="1" hangingPunct="1">
              <a:defRPr/>
            </a:pPr>
            <a:r>
              <a:rPr lang="en-US" sz="2500" dirty="0">
                <a:latin typeface="Century Gothic" charset="0"/>
              </a:rPr>
              <a:t>Virtual Computing Lab</a:t>
            </a:r>
          </a:p>
          <a:p>
            <a:pPr eaLnBrk="1" hangingPunct="1">
              <a:defRPr/>
            </a:pPr>
            <a:r>
              <a:rPr lang="en-US" sz="2500" dirty="0">
                <a:latin typeface="Century Gothic" charset="0"/>
              </a:rPr>
              <a:t>Specialized bioinformatics support (BICEP)</a:t>
            </a:r>
          </a:p>
          <a:p>
            <a:pPr eaLnBrk="1" hangingPunct="1">
              <a:defRPr/>
            </a:pPr>
            <a:r>
              <a:rPr lang="en-US" sz="2500" dirty="0">
                <a:latin typeface="Century Gothic" charset="0"/>
              </a:rPr>
              <a:t>Support for scaling to XSEDE resources</a:t>
            </a:r>
          </a:p>
          <a:p>
            <a:pPr eaLnBrk="1" hangingPunct="1">
              <a:defRPr/>
            </a:pPr>
            <a:r>
              <a:rPr lang="en-US" sz="2500" dirty="0">
                <a:latin typeface="Century Gothic" charset="0"/>
              </a:rPr>
              <a:t>+ … ? </a:t>
            </a:r>
          </a:p>
        </p:txBody>
      </p:sp>
    </p:spTree>
    <p:extLst>
      <p:ext uri="{BB962C8B-B14F-4D97-AF65-F5344CB8AC3E}">
        <p14:creationId xmlns:p14="http://schemas.microsoft.com/office/powerpoint/2010/main" val="76819391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Try a Phi Card example</a:t>
            </a:r>
          </a:p>
        </p:txBody>
      </p:sp>
      <p:sp>
        <p:nvSpPr>
          <p:cNvPr id="209922"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buNone/>
            </a:pPr>
            <a:r>
              <a:rPr lang="en-US">
                <a:latin typeface="Century Gothic" charset="0"/>
              </a:rPr>
              <a:t>getexample MIC_examples</a:t>
            </a:r>
          </a:p>
          <a:p>
            <a:pPr marL="0" indent="0">
              <a:buNone/>
            </a:pPr>
            <a:r>
              <a:rPr lang="en-US">
                <a:latin typeface="Century Gothic" charset="0"/>
              </a:rPr>
              <a:t>getexample MKL_mic</a:t>
            </a:r>
          </a:p>
        </p:txBody>
      </p:sp>
    </p:spTree>
    <p:extLst>
      <p:ext uri="{BB962C8B-B14F-4D97-AF65-F5344CB8AC3E}">
        <p14:creationId xmlns:p14="http://schemas.microsoft.com/office/powerpoint/2010/main" val="138736494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3"/>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Standard Libraries</a:t>
            </a:r>
          </a:p>
        </p:txBody>
      </p:sp>
      <p:sp>
        <p:nvSpPr>
          <p:cNvPr id="4" name="Subtitle 3"/>
          <p:cNvSpPr>
            <a:spLocks noGrp="1"/>
          </p:cNvSpPr>
          <p:nvPr>
            <p:ph type="subTitle" idx="1"/>
          </p:nvPr>
        </p:nvSpPr>
        <p:spPr>
          <a:xfrm>
            <a:off x="1372321" y="3885528"/>
            <a:ext cx="6400800" cy="1752664"/>
          </a:xfrm>
        </p:spPr>
        <p:txBody>
          <a:bodyPr/>
          <a:lstStyle/>
          <a:p>
            <a:pPr defTabSz="456440">
              <a:defRPr/>
            </a:pPr>
            <a:endParaRPr lang="en-US"/>
          </a:p>
        </p:txBody>
      </p:sp>
    </p:spTree>
    <p:extLst>
      <p:ext uri="{BB962C8B-B14F-4D97-AF65-F5344CB8AC3E}">
        <p14:creationId xmlns:p14="http://schemas.microsoft.com/office/powerpoint/2010/main" val="3426267173"/>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Standard Libraries</a:t>
            </a:r>
          </a:p>
        </p:txBody>
      </p:sp>
      <p:sp>
        <p:nvSpPr>
          <p:cNvPr id="212994"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When possible take advantage of parallel libraries</a:t>
            </a:r>
          </a:p>
          <a:p>
            <a:pPr lvl="1" eaLnBrk="1" hangingPunct="1"/>
            <a:r>
              <a:rPr lang="en-US">
                <a:latin typeface="Century Gothic" charset="0"/>
              </a:rPr>
              <a:t>Easy to use</a:t>
            </a:r>
          </a:p>
          <a:p>
            <a:pPr lvl="1" eaLnBrk="1" hangingPunct="1"/>
            <a:r>
              <a:rPr lang="en-US">
                <a:latin typeface="Century Gothic" charset="0"/>
              </a:rPr>
              <a:t>Saves time</a:t>
            </a:r>
          </a:p>
          <a:p>
            <a:pPr lvl="1" eaLnBrk="1" hangingPunct="1"/>
            <a:r>
              <a:rPr lang="en-US">
                <a:latin typeface="Century Gothic" charset="0"/>
              </a:rPr>
              <a:t>Takes care of the parallel coding for you</a:t>
            </a:r>
          </a:p>
          <a:p>
            <a:pPr lvl="1" eaLnBrk="1" hangingPunct="1"/>
            <a:r>
              <a:rPr lang="en-US">
                <a:latin typeface="Century Gothic" charset="0"/>
              </a:rPr>
              <a:t>Tested and vetted by the community</a:t>
            </a:r>
          </a:p>
          <a:p>
            <a:pPr eaLnBrk="1" hangingPunct="1"/>
            <a:endParaRPr lang="en-US">
              <a:latin typeface="Century Gothic" charset="0"/>
            </a:endParaRPr>
          </a:p>
        </p:txBody>
      </p:sp>
    </p:spTree>
    <p:extLst>
      <p:ext uri="{BB962C8B-B14F-4D97-AF65-F5344CB8AC3E}">
        <p14:creationId xmlns:p14="http://schemas.microsoft.com/office/powerpoint/2010/main" val="51704022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Math Kernel Library</a:t>
            </a:r>
          </a:p>
        </p:txBody>
      </p:sp>
      <p:sp>
        <p:nvSpPr>
          <p:cNvPr id="214018"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getexample MKL_benchmark</a:t>
            </a:r>
          </a:p>
          <a:p>
            <a:pPr eaLnBrk="1" hangingPunct="1"/>
            <a:r>
              <a:rPr lang="en-US">
                <a:latin typeface="Century Gothic" charset="0"/>
              </a:rPr>
              <a:t>getexample MKL_c_eigenvalues</a:t>
            </a:r>
          </a:p>
          <a:p>
            <a:pPr eaLnBrk="1" hangingPunct="1"/>
            <a:r>
              <a:rPr lang="en-US">
                <a:latin typeface="Century Gothic" charset="0"/>
              </a:rPr>
              <a:t>getexample MKL_Example</a:t>
            </a:r>
          </a:p>
          <a:p>
            <a:pPr eaLnBrk="1" hangingPunct="1"/>
            <a:r>
              <a:rPr lang="en-US">
                <a:latin typeface="Century Gothic" charset="0"/>
              </a:rPr>
              <a:t>getexample MKL_mic</a:t>
            </a:r>
          </a:p>
          <a:p>
            <a:pPr eaLnBrk="1" hangingPunct="1"/>
            <a:r>
              <a:rPr lang="en-US">
                <a:latin typeface="Century Gothic" charset="0"/>
              </a:rPr>
              <a:t>getexample MKL_parallel</a:t>
            </a:r>
          </a:p>
          <a:p>
            <a:pPr eaLnBrk="1" hangingPunct="1"/>
            <a:endParaRPr lang="en-US">
              <a:latin typeface="Century Gothic" charset="0"/>
            </a:endParaRPr>
          </a:p>
        </p:txBody>
      </p:sp>
    </p:spTree>
    <p:extLst>
      <p:ext uri="{BB962C8B-B14F-4D97-AF65-F5344CB8AC3E}">
        <p14:creationId xmlns:p14="http://schemas.microsoft.com/office/powerpoint/2010/main" val="17277123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Other Libraries</a:t>
            </a:r>
          </a:p>
        </p:txBody>
      </p:sp>
      <p:sp>
        <p:nvSpPr>
          <p:cNvPr id="215042"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200">
                <a:latin typeface="Century Gothic" charset="0"/>
              </a:rPr>
              <a:t>fftw</a:t>
            </a:r>
          </a:p>
          <a:p>
            <a:pPr eaLnBrk="1" hangingPunct="1"/>
            <a:r>
              <a:rPr lang="en-US" sz="2200">
                <a:latin typeface="Century Gothic" charset="0"/>
              </a:rPr>
              <a:t>BLAS</a:t>
            </a:r>
          </a:p>
          <a:p>
            <a:pPr eaLnBrk="1" hangingPunct="1"/>
            <a:r>
              <a:rPr lang="en-US" sz="2200">
                <a:latin typeface="Century Gothic" charset="0"/>
              </a:rPr>
              <a:t>ACML</a:t>
            </a:r>
          </a:p>
          <a:p>
            <a:pPr eaLnBrk="1" hangingPunct="1"/>
            <a:r>
              <a:rPr lang="en-US" sz="2200">
                <a:latin typeface="Century Gothic" charset="0"/>
              </a:rPr>
              <a:t>BLAS (Basic Linar Algibra) </a:t>
            </a:r>
          </a:p>
          <a:p>
            <a:pPr eaLnBrk="1" hangingPunct="1"/>
            <a:r>
              <a:rPr lang="en-US" sz="2200">
                <a:latin typeface="Century Gothic" charset="0"/>
              </a:rPr>
              <a:t>Lapak </a:t>
            </a:r>
          </a:p>
          <a:p>
            <a:pPr eaLnBrk="1" hangingPunct="1"/>
            <a:r>
              <a:rPr lang="en-US" sz="2200">
                <a:latin typeface="Century Gothic" charset="0"/>
              </a:rPr>
              <a:t>trilinos </a:t>
            </a:r>
          </a:p>
          <a:p>
            <a:pPr eaLnBrk="1" hangingPunct="1"/>
            <a:r>
              <a:rPr lang="en-US" sz="2200">
                <a:latin typeface="Century Gothic" charset="0"/>
              </a:rPr>
              <a:t>petsc</a:t>
            </a:r>
          </a:p>
          <a:p>
            <a:pPr eaLnBrk="1" hangingPunct="1"/>
            <a:r>
              <a:rPr lang="en-US" sz="2200">
                <a:latin typeface="Century Gothic" charset="0"/>
              </a:rPr>
              <a:t>Magma</a:t>
            </a:r>
          </a:p>
          <a:p>
            <a:pPr eaLnBrk="1" hangingPunct="1"/>
            <a:r>
              <a:rPr lang="en-US" sz="2200">
                <a:latin typeface="Century Gothic" charset="0"/>
              </a:rPr>
              <a:t>Cudatools</a:t>
            </a:r>
          </a:p>
          <a:p>
            <a:pPr eaLnBrk="1" hangingPunct="1"/>
            <a:r>
              <a:rPr lang="en-US" sz="2200">
                <a:latin typeface="Century Gothic" charset="0"/>
              </a:rPr>
              <a:t>Mumps</a:t>
            </a:r>
          </a:p>
        </p:txBody>
      </p:sp>
    </p:spTree>
    <p:extLst>
      <p:ext uri="{BB962C8B-B14F-4D97-AF65-F5344CB8AC3E}">
        <p14:creationId xmlns:p14="http://schemas.microsoft.com/office/powerpoint/2010/main" val="3771765584"/>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Which approach is the best?</a:t>
            </a:r>
          </a:p>
        </p:txBody>
      </p:sp>
      <p:sp>
        <p:nvSpPr>
          <p:cNvPr id="216066"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Depends on what you are doing?</a:t>
            </a:r>
          </a:p>
          <a:p>
            <a:pPr eaLnBrk="1" hangingPunct="1"/>
            <a:r>
              <a:rPr lang="en-US">
                <a:latin typeface="Calibri" charset="0"/>
              </a:rPr>
              <a:t>Depends on how much communication you need.</a:t>
            </a:r>
          </a:p>
          <a:p>
            <a:pPr eaLnBrk="1" hangingPunct="1"/>
            <a:r>
              <a:rPr lang="en-US">
                <a:latin typeface="Calibri" charset="0"/>
              </a:rPr>
              <a:t>Depends on what hardware you have.</a:t>
            </a:r>
          </a:p>
          <a:p>
            <a:pPr eaLnBrk="1" hangingPunct="1"/>
            <a:r>
              <a:rPr lang="en-US">
                <a:latin typeface="Calibri" charset="0"/>
              </a:rPr>
              <a:t>Depends on how much time you have.</a:t>
            </a:r>
          </a:p>
        </p:txBody>
      </p:sp>
    </p:spTree>
    <p:extLst>
      <p:ext uri="{BB962C8B-B14F-4D97-AF65-F5344CB8AC3E}">
        <p14:creationId xmlns:p14="http://schemas.microsoft.com/office/powerpoint/2010/main" val="261528989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My Recommendations	</a:t>
            </a:r>
          </a:p>
        </p:txBody>
      </p:sp>
      <p:sp>
        <p:nvSpPr>
          <p:cNvPr id="218114" name="Content Placeholder 2"/>
          <p:cNvSpPr>
            <a:spLocks noGrp="1"/>
          </p:cNvSpPr>
          <p:nvPr>
            <p:ph idx="1"/>
          </p:nvPr>
        </p:nvSpPr>
        <p:spPr bwMode="auto">
          <a:xfrm>
            <a:off x="2083681" y="1749131"/>
            <a:ext cx="66038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a:latin typeface="Calibri" charset="0"/>
              </a:rPr>
              <a:t>Pleasantly Parallel</a:t>
            </a:r>
          </a:p>
          <a:p>
            <a:pPr eaLnBrk="1" hangingPunct="1"/>
            <a:r>
              <a:rPr lang="en-US" dirty="0">
                <a:latin typeface="Calibri" charset="0"/>
              </a:rPr>
              <a:t>Standard Libraries </a:t>
            </a:r>
          </a:p>
          <a:p>
            <a:pPr eaLnBrk="1" hangingPunct="1"/>
            <a:r>
              <a:rPr lang="en-US" dirty="0" err="1">
                <a:latin typeface="Calibri" charset="0"/>
              </a:rPr>
              <a:t>OpenMP</a:t>
            </a:r>
            <a:r>
              <a:rPr lang="en-US" dirty="0">
                <a:latin typeface="Calibri" charset="0"/>
              </a:rPr>
              <a:t> </a:t>
            </a:r>
          </a:p>
          <a:p>
            <a:pPr eaLnBrk="1" hangingPunct="1"/>
            <a:r>
              <a:rPr lang="en-US" dirty="0" err="1">
                <a:latin typeface="Calibri" charset="0"/>
              </a:rPr>
              <a:t>OpenACC</a:t>
            </a:r>
            <a:endParaRPr lang="en-US" dirty="0">
              <a:latin typeface="Calibri" charset="0"/>
            </a:endParaRPr>
          </a:p>
          <a:p>
            <a:pPr eaLnBrk="1" hangingPunct="1"/>
            <a:r>
              <a:rPr lang="en-US" dirty="0" err="1">
                <a:latin typeface="Calibri" charset="0"/>
              </a:rPr>
              <a:t>OpenMP</a:t>
            </a:r>
            <a:r>
              <a:rPr lang="en-US" dirty="0">
                <a:latin typeface="Calibri" charset="0"/>
              </a:rPr>
              <a:t> on Phi </a:t>
            </a:r>
          </a:p>
          <a:p>
            <a:pPr eaLnBrk="1" hangingPunct="1"/>
            <a:r>
              <a:rPr lang="en-US" dirty="0">
                <a:latin typeface="Calibri" charset="0"/>
              </a:rPr>
              <a:t>MPI</a:t>
            </a:r>
          </a:p>
          <a:p>
            <a:pPr eaLnBrk="1" hangingPunct="1"/>
            <a:r>
              <a:rPr lang="en-US" dirty="0">
                <a:latin typeface="Calibri" charset="0"/>
              </a:rPr>
              <a:t>MPI on Phi?</a:t>
            </a:r>
          </a:p>
          <a:p>
            <a:pPr eaLnBrk="1" hangingPunct="1"/>
            <a:r>
              <a:rPr lang="en-US" dirty="0">
                <a:latin typeface="Calibri" charset="0"/>
              </a:rPr>
              <a:t>GPGPU</a:t>
            </a:r>
          </a:p>
        </p:txBody>
      </p:sp>
      <p:grpSp>
        <p:nvGrpSpPr>
          <p:cNvPr id="7" name="Group 6"/>
          <p:cNvGrpSpPr>
            <a:grpSpLocks/>
          </p:cNvGrpSpPr>
          <p:nvPr/>
        </p:nvGrpSpPr>
        <p:grpSpPr bwMode="auto">
          <a:xfrm>
            <a:off x="6193553" y="1839074"/>
            <a:ext cx="1520640" cy="4908035"/>
            <a:chOff x="5345112" y="2027237"/>
            <a:chExt cx="1676400" cy="3505200"/>
          </a:xfrm>
        </p:grpSpPr>
        <p:sp>
          <p:nvSpPr>
            <p:cNvPr id="4" name="Down Arrow 3"/>
            <p:cNvSpPr/>
            <p:nvPr/>
          </p:nvSpPr>
          <p:spPr>
            <a:xfrm>
              <a:off x="5345112" y="2027237"/>
              <a:ext cx="1676400" cy="3505200"/>
            </a:xfrm>
            <a:prstGeom prst="downArrow">
              <a:avLst/>
            </a:prstGeom>
            <a:gradFill>
              <a:gsLst>
                <a:gs pos="0">
                  <a:srgbClr val="FF0000"/>
                </a:gs>
                <a:gs pos="100000">
                  <a:srgbClr val="008000"/>
                </a:gs>
              </a:gsLst>
            </a:gradFill>
          </p:spPr>
          <p:style>
            <a:lnRef idx="1">
              <a:schemeClr val="accent1"/>
            </a:lnRef>
            <a:fillRef idx="3">
              <a:schemeClr val="accent1"/>
            </a:fillRef>
            <a:effectRef idx="2">
              <a:schemeClr val="accent1"/>
            </a:effectRef>
            <a:fontRef idx="minor">
              <a:schemeClr val="lt1"/>
            </a:fontRef>
          </p:style>
          <p:txBody>
            <a:bodyPr anchor="ctr"/>
            <a:lstStyle/>
            <a:p>
              <a:pPr algn="ctr" defTabSz="407484">
                <a:defRPr/>
              </a:pPr>
              <a:endParaRPr lang="en-US"/>
            </a:p>
          </p:txBody>
        </p:sp>
        <p:sp>
          <p:nvSpPr>
            <p:cNvPr id="218117" name="TextBox 4"/>
            <p:cNvSpPr txBox="1">
              <a:spLocks noChangeArrowheads="1"/>
            </p:cNvSpPr>
            <p:nvPr/>
          </p:nvSpPr>
          <p:spPr bwMode="auto">
            <a:xfrm>
              <a:off x="5802312" y="2027237"/>
              <a:ext cx="802993" cy="2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1600"/>
                <a:t>EASY</a:t>
              </a:r>
            </a:p>
          </p:txBody>
        </p:sp>
        <p:sp>
          <p:nvSpPr>
            <p:cNvPr id="218118" name="TextBox 5"/>
            <p:cNvSpPr txBox="1">
              <a:spLocks noChangeArrowheads="1"/>
            </p:cNvSpPr>
            <p:nvPr/>
          </p:nvSpPr>
          <p:spPr bwMode="auto">
            <a:xfrm>
              <a:off x="5802312" y="4989378"/>
              <a:ext cx="693869" cy="2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1600"/>
                <a:t>Hard</a:t>
              </a:r>
            </a:p>
          </p:txBody>
        </p:sp>
      </p:grpSp>
    </p:spTree>
    <p:extLst>
      <p:ext uri="{BB962C8B-B14F-4D97-AF65-F5344CB8AC3E}">
        <p14:creationId xmlns:p14="http://schemas.microsoft.com/office/powerpoint/2010/main" val="3556239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0000"/>
                </a:solidFill>
              </a:rPr>
              <a:t>What is iCER / HPCC </a:t>
            </a:r>
          </a:p>
          <a:p>
            <a:r>
              <a:rPr lang="en-US" sz="2800" dirty="0">
                <a:solidFill>
                  <a:srgbClr val="000000"/>
                </a:solidFill>
              </a:rPr>
              <a:t>Common classes problems</a:t>
            </a:r>
          </a:p>
          <a:p>
            <a:r>
              <a:rPr lang="en-US" sz="2800" dirty="0">
                <a:solidFill>
                  <a:srgbClr val="000000"/>
                </a:solidFill>
              </a:rPr>
              <a:t>Overview of Hardware</a:t>
            </a:r>
          </a:p>
          <a:p>
            <a:r>
              <a:rPr lang="en-US" sz="2800" dirty="0">
                <a:solidFill>
                  <a:srgbClr val="000000"/>
                </a:solidFill>
              </a:rPr>
              <a:t>Getting started, Seven Steps to High Performance</a:t>
            </a:r>
          </a:p>
          <a:p>
            <a:r>
              <a:rPr lang="en-US" sz="2800" dirty="0">
                <a:solidFill>
                  <a:srgbClr val="008000"/>
                </a:solidFill>
              </a:rPr>
              <a:t>Running in parallel</a:t>
            </a:r>
          </a:p>
          <a:p>
            <a:r>
              <a:rPr lang="en-US" sz="2800" dirty="0" smtClean="0"/>
              <a:t>Tips and tricks</a:t>
            </a:r>
            <a:endParaRPr lang="en-US" sz="2800" dirty="0"/>
          </a:p>
        </p:txBody>
      </p:sp>
    </p:spTree>
    <p:extLst>
      <p:ext uri="{BB962C8B-B14F-4D97-AF65-F5344CB8AC3E}">
        <p14:creationId xmlns:p14="http://schemas.microsoft.com/office/powerpoint/2010/main" val="9578535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5"/>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Tips and Tricks</a:t>
            </a:r>
            <a:br>
              <a:rPr lang="en-US">
                <a:latin typeface="Calibri" charset="0"/>
              </a:rPr>
            </a:br>
            <a:r>
              <a:rPr lang="en-US">
                <a:latin typeface="Calibri" charset="0"/>
              </a:rPr>
              <a:t>Going beyond system Limits</a:t>
            </a:r>
            <a:endParaRPr lang="en-US">
              <a:latin typeface="Georgia" charset="0"/>
            </a:endParaRPr>
          </a:p>
        </p:txBody>
      </p:sp>
      <p:sp>
        <p:nvSpPr>
          <p:cNvPr id="7" name="Subtitle 6"/>
          <p:cNvSpPr>
            <a:spLocks noGrp="1"/>
          </p:cNvSpPr>
          <p:nvPr>
            <p:ph type="subTitle" idx="1"/>
          </p:nvPr>
        </p:nvSpPr>
        <p:spPr>
          <a:xfrm>
            <a:off x="1372321" y="3885528"/>
            <a:ext cx="6400800" cy="1752664"/>
          </a:xfrm>
        </p:spPr>
        <p:txBody>
          <a:bodyPr/>
          <a:lstStyle/>
          <a:p>
            <a:pPr defTabSz="450680">
              <a:defRPr/>
            </a:pPr>
            <a:endParaRPr lang="en-US"/>
          </a:p>
        </p:txBody>
      </p:sp>
    </p:spTree>
    <p:extLst>
      <p:ext uri="{BB962C8B-B14F-4D97-AF65-F5344CB8AC3E}">
        <p14:creationId xmlns:p14="http://schemas.microsoft.com/office/powerpoint/2010/main" val="304395841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pPr eaLnBrk="1" hangingPunct="1"/>
            <a:endParaRPr lang="en-US">
              <a:latin typeface="Georgia" charset="0"/>
            </a:endParaRPr>
          </a:p>
        </p:txBody>
      </p:sp>
      <p:sp>
        <p:nvSpPr>
          <p:cNvPr id="223234"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Going beyond system Limits</a:t>
            </a:r>
          </a:p>
          <a:p>
            <a:pPr lvl="1" eaLnBrk="1" hangingPunct="1"/>
            <a:r>
              <a:rPr lang="en-US">
                <a:latin typeface="Calibri" charset="0"/>
              </a:rPr>
              <a:t>More than 520 jobs</a:t>
            </a:r>
          </a:p>
          <a:p>
            <a:pPr lvl="1" eaLnBrk="1" hangingPunct="1"/>
            <a:r>
              <a:rPr lang="en-US">
                <a:latin typeface="Calibri" charset="0"/>
              </a:rPr>
              <a:t>Jobs longer than 1 week</a:t>
            </a:r>
          </a:p>
          <a:p>
            <a:pPr lvl="1" eaLnBrk="1" hangingPunct="1"/>
            <a:r>
              <a:rPr lang="en-US">
                <a:latin typeface="Calibri" charset="0"/>
              </a:rPr>
              <a:t>Taking advantage of more nodes</a:t>
            </a:r>
          </a:p>
          <a:p>
            <a:pPr eaLnBrk="1" hangingPunct="1"/>
            <a:endParaRPr lang="en-US">
              <a:latin typeface="Calibri" charset="0"/>
            </a:endParaRPr>
          </a:p>
        </p:txBody>
      </p:sp>
    </p:spTree>
    <p:extLst>
      <p:ext uri="{BB962C8B-B14F-4D97-AF65-F5344CB8AC3E}">
        <p14:creationId xmlns:p14="http://schemas.microsoft.com/office/powerpoint/2010/main" val="22987109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0000"/>
                </a:solidFill>
              </a:rPr>
              <a:t>What is iCER / HPCC </a:t>
            </a:r>
          </a:p>
          <a:p>
            <a:r>
              <a:rPr lang="en-US" sz="2800" dirty="0">
                <a:solidFill>
                  <a:srgbClr val="008000"/>
                </a:solidFill>
              </a:rPr>
              <a:t>Common classes problems</a:t>
            </a:r>
          </a:p>
          <a:p>
            <a:r>
              <a:rPr lang="en-US" sz="2800" dirty="0" smtClean="0"/>
              <a:t>Overview of Hardware</a:t>
            </a:r>
            <a:endParaRPr lang="en-US" sz="2800" dirty="0"/>
          </a:p>
          <a:p>
            <a:r>
              <a:rPr lang="en-US" sz="2800" dirty="0" smtClean="0"/>
              <a:t>Getting </a:t>
            </a:r>
            <a:r>
              <a:rPr lang="en-US" sz="2800" dirty="0"/>
              <a:t>started, </a:t>
            </a:r>
            <a:r>
              <a:rPr lang="en-US" sz="2800" dirty="0" smtClean="0"/>
              <a:t>Seven Steps </a:t>
            </a:r>
            <a:r>
              <a:rPr lang="en-US" sz="2800" dirty="0"/>
              <a:t>to High </a:t>
            </a:r>
            <a:r>
              <a:rPr lang="en-US" sz="2800" dirty="0" smtClean="0"/>
              <a:t>Performance</a:t>
            </a:r>
          </a:p>
          <a:p>
            <a:r>
              <a:rPr lang="en-US" sz="2800" dirty="0" smtClean="0"/>
              <a:t>Running in parallel</a:t>
            </a:r>
          </a:p>
          <a:p>
            <a:r>
              <a:rPr lang="en-US" sz="2800" dirty="0" smtClean="0"/>
              <a:t>Tips and tricks</a:t>
            </a:r>
            <a:endParaRPr lang="en-US" sz="2800" dirty="0"/>
          </a:p>
        </p:txBody>
      </p:sp>
    </p:spTree>
    <p:extLst>
      <p:ext uri="{BB962C8B-B14F-4D97-AF65-F5344CB8AC3E}">
        <p14:creationId xmlns:p14="http://schemas.microsoft.com/office/powerpoint/2010/main" val="2748800105"/>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Finding more Nodes	</a:t>
            </a:r>
          </a:p>
        </p:txBody>
      </p:sp>
      <p:sp>
        <p:nvSpPr>
          <p:cNvPr id="3" name="Content Placeholder 2"/>
          <p:cNvSpPr>
            <a:spLocks noGrp="1"/>
          </p:cNvSpPr>
          <p:nvPr>
            <p:ph idx="1"/>
          </p:nvPr>
        </p:nvSpPr>
        <p:spPr>
          <a:xfrm>
            <a:off x="456480" y="1968687"/>
            <a:ext cx="8231040" cy="4526395"/>
          </a:xfrm>
        </p:spPr>
        <p:txBody>
          <a:bodyPr/>
          <a:lstStyle/>
          <a:p>
            <a:pPr marL="336931" indent="-336931" defTabSz="450680">
              <a:defRPr/>
            </a:pPr>
            <a:r>
              <a:rPr lang="en-US" sz="2900" dirty="0"/>
              <a:t>Owners are guaranteed access to their buy-in node within 4 hours.  If they are not using the node, others can use it:</a:t>
            </a:r>
          </a:p>
          <a:p>
            <a:pPr marL="737215" lvl="2" indent="-336931" defTabSz="450680">
              <a:defRPr/>
            </a:pPr>
            <a:r>
              <a:rPr lang="en-US" sz="2500" dirty="0"/>
              <a:t>#PBS –l </a:t>
            </a:r>
            <a:r>
              <a:rPr lang="en-US" sz="2500" dirty="0" err="1"/>
              <a:t>walltime</a:t>
            </a:r>
            <a:r>
              <a:rPr lang="en-US" sz="2500" dirty="0"/>
              <a:t>=04:00:00</a:t>
            </a:r>
          </a:p>
          <a:p>
            <a:pPr marL="336931" indent="-336931" defTabSz="450680">
              <a:defRPr/>
            </a:pPr>
            <a:r>
              <a:rPr lang="en-US" sz="2900" dirty="0"/>
              <a:t>Some of the nodes do not have Infiniband. If you are not using scratch and do not need between node communication you can access these nodes:</a:t>
            </a:r>
          </a:p>
          <a:p>
            <a:pPr marL="735775" lvl="1" indent="-279335" defTabSz="450680">
              <a:defRPr/>
            </a:pPr>
            <a:r>
              <a:rPr lang="en-US" sz="2500" dirty="0"/>
              <a:t>#PBS feature=</a:t>
            </a:r>
            <a:r>
              <a:rPr lang="en-US" sz="2500" dirty="0" err="1"/>
              <a:t>gbe</a:t>
            </a:r>
            <a:endParaRPr lang="en-US" sz="2500" dirty="0"/>
          </a:p>
          <a:p>
            <a:pPr marL="0" indent="0" defTabSz="450680">
              <a:buNone/>
              <a:defRPr/>
            </a:pPr>
            <a:endParaRPr lang="en-US" sz="2900" dirty="0"/>
          </a:p>
        </p:txBody>
      </p:sp>
    </p:spTree>
    <p:extLst>
      <p:ext uri="{BB962C8B-B14F-4D97-AF65-F5344CB8AC3E}">
        <p14:creationId xmlns:p14="http://schemas.microsoft.com/office/powerpoint/2010/main" val="323915389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Checkpoint / Restart</a:t>
            </a:r>
          </a:p>
        </p:txBody>
      </p:sp>
      <p:sp>
        <p:nvSpPr>
          <p:cNvPr id="3" name="Content Placeholder 2"/>
          <p:cNvSpPr>
            <a:spLocks noGrp="1"/>
          </p:cNvSpPr>
          <p:nvPr>
            <p:ph idx="1"/>
          </p:nvPr>
        </p:nvSpPr>
        <p:spPr>
          <a:xfrm>
            <a:off x="456480" y="1968687"/>
            <a:ext cx="8231040" cy="4225404"/>
          </a:xfrm>
        </p:spPr>
        <p:txBody>
          <a:bodyPr>
            <a:normAutofit fontScale="70000" lnSpcReduction="20000"/>
          </a:bodyPr>
          <a:lstStyle/>
          <a:p>
            <a:pPr marL="336931" indent="-336931" defTabSz="450680">
              <a:defRPr/>
            </a:pPr>
            <a:r>
              <a:rPr lang="en-US" dirty="0" smtClean="0"/>
              <a:t>What?</a:t>
            </a:r>
          </a:p>
          <a:p>
            <a:pPr marL="735775" lvl="1" indent="-279335" defTabSz="450680">
              <a:defRPr/>
            </a:pPr>
            <a:r>
              <a:rPr lang="en-US" dirty="0" smtClean="0"/>
              <a:t>Save the state of your program</a:t>
            </a:r>
          </a:p>
          <a:p>
            <a:pPr marL="735775" lvl="1" indent="-279335" defTabSz="450680">
              <a:defRPr/>
            </a:pPr>
            <a:r>
              <a:rPr lang="en-US" dirty="0" smtClean="0"/>
              <a:t>Restart your program from the saved point</a:t>
            </a:r>
          </a:p>
          <a:p>
            <a:pPr marL="336931" indent="-336931" defTabSz="450680">
              <a:defRPr/>
            </a:pPr>
            <a:r>
              <a:rPr lang="en-US" dirty="0" smtClean="0"/>
              <a:t>How?</a:t>
            </a:r>
          </a:p>
          <a:p>
            <a:pPr marL="735775" lvl="1" indent="-279335" defTabSz="450680">
              <a:defRPr/>
            </a:pPr>
            <a:r>
              <a:rPr lang="en-US" dirty="0" smtClean="0"/>
              <a:t>Design into your program</a:t>
            </a:r>
          </a:p>
          <a:p>
            <a:pPr marL="735775" lvl="1" indent="-279335" defTabSz="450680">
              <a:defRPr/>
            </a:pPr>
            <a:r>
              <a:rPr lang="en-US" dirty="0" smtClean="0"/>
              <a:t>BLCR (Berkley Lab Checkpoint Restart)</a:t>
            </a:r>
          </a:p>
          <a:p>
            <a:pPr marL="735775" lvl="1" indent="-279335" defTabSz="450680">
              <a:defRPr/>
            </a:pPr>
            <a:r>
              <a:rPr lang="en-US" dirty="0" smtClean="0"/>
              <a:t>Condor Checkpoint Restart</a:t>
            </a:r>
          </a:p>
          <a:p>
            <a:pPr marL="735775" lvl="1" indent="-279335" defTabSz="450680">
              <a:defRPr/>
            </a:pPr>
            <a:r>
              <a:rPr lang="en-US" dirty="0" smtClean="0"/>
              <a:t>Others</a:t>
            </a:r>
          </a:p>
          <a:p>
            <a:pPr marL="336931" indent="-336931" defTabSz="450680">
              <a:defRPr/>
            </a:pPr>
            <a:r>
              <a:rPr lang="en-US" dirty="0" smtClean="0"/>
              <a:t>Why?</a:t>
            </a:r>
          </a:p>
          <a:p>
            <a:pPr marL="735775" lvl="1" indent="-279335" defTabSz="450680">
              <a:defRPr/>
            </a:pPr>
            <a:r>
              <a:rPr lang="en-US" dirty="0" smtClean="0"/>
              <a:t>Robust jobs</a:t>
            </a:r>
          </a:p>
          <a:p>
            <a:pPr marL="1136059" lvl="2" indent="-221740" defTabSz="450680">
              <a:defRPr/>
            </a:pPr>
            <a:r>
              <a:rPr lang="en-US" dirty="0" smtClean="0"/>
              <a:t>As HPC scales … hardware failures are guaranteed</a:t>
            </a:r>
          </a:p>
          <a:p>
            <a:pPr marL="735775" lvl="1" indent="-279335" defTabSz="450680">
              <a:defRPr/>
            </a:pPr>
            <a:r>
              <a:rPr lang="en-US" dirty="0" smtClean="0"/>
              <a:t>Longer jobs</a:t>
            </a:r>
          </a:p>
          <a:p>
            <a:pPr marL="735775" lvl="1" indent="-279335" defTabSz="450680">
              <a:defRPr/>
            </a:pPr>
            <a:r>
              <a:rPr lang="en-US" dirty="0" smtClean="0"/>
              <a:t>Better science</a:t>
            </a:r>
          </a:p>
        </p:txBody>
      </p:sp>
    </p:spTree>
    <p:extLst>
      <p:ext uri="{BB962C8B-B14F-4D97-AF65-F5344CB8AC3E}">
        <p14:creationId xmlns:p14="http://schemas.microsoft.com/office/powerpoint/2010/main" val="160316909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457200" y="1830899"/>
            <a:ext cx="8229600" cy="4127216"/>
          </a:xfrm>
        </p:spPr>
        <p:txBody>
          <a:bodyPr/>
          <a:lstStyle/>
          <a:p>
            <a:r>
              <a:rPr lang="en-US" sz="1800" dirty="0" smtClean="0"/>
              <a:t>Software Carpentry (the basics):</a:t>
            </a:r>
          </a:p>
          <a:p>
            <a:pPr lvl="1"/>
            <a:r>
              <a:rPr lang="en-US" sz="1600" dirty="0">
                <a:hlinkClick r:id="rId2"/>
              </a:rPr>
              <a:t>http://www.softwarecarpentry.org/</a:t>
            </a:r>
            <a:r>
              <a:rPr lang="en-US" sz="1600" dirty="0"/>
              <a:t> </a:t>
            </a:r>
          </a:p>
          <a:p>
            <a:r>
              <a:rPr lang="en-US" sz="1800" dirty="0" smtClean="0"/>
              <a:t>Announcements:</a:t>
            </a:r>
          </a:p>
          <a:p>
            <a:pPr lvl="1"/>
            <a:r>
              <a:rPr lang="en-US" sz="1600" dirty="0">
                <a:hlinkClick r:id="rId3"/>
              </a:rPr>
              <a:t>https://wiki.hpcc.msu.edu</a:t>
            </a:r>
            <a:r>
              <a:rPr lang="en-US" sz="1600" dirty="0" smtClean="0">
                <a:hlinkClick r:id="rId3"/>
              </a:rPr>
              <a:t>/</a:t>
            </a:r>
            <a:endParaRPr lang="en-US" sz="1600" dirty="0" smtClean="0"/>
          </a:p>
          <a:p>
            <a:r>
              <a:rPr lang="en-US" sz="1800" dirty="0" smtClean="0"/>
              <a:t>Documentation and User Manual:</a:t>
            </a:r>
          </a:p>
          <a:p>
            <a:pPr lvl="1"/>
            <a:r>
              <a:rPr lang="en-US" sz="1600" dirty="0">
                <a:hlinkClick r:id="rId4"/>
              </a:rPr>
              <a:t>https://wiki.hpcc.msu.edu/x/</a:t>
            </a:r>
            <a:r>
              <a:rPr lang="en-US" sz="1600" dirty="0" smtClean="0">
                <a:hlinkClick r:id="rId4"/>
              </a:rPr>
              <a:t>A4AN</a:t>
            </a:r>
            <a:r>
              <a:rPr lang="en-US" sz="1600" dirty="0" smtClean="0"/>
              <a:t> </a:t>
            </a:r>
          </a:p>
          <a:p>
            <a:r>
              <a:rPr lang="en-US" sz="1800" dirty="0" smtClean="0"/>
              <a:t>Training Videos:</a:t>
            </a:r>
          </a:p>
          <a:p>
            <a:pPr lvl="1"/>
            <a:r>
              <a:rPr lang="en-US" sz="1600" dirty="0">
                <a:hlinkClick r:id="rId5"/>
              </a:rPr>
              <a:t>https://www.youtube.com/user/</a:t>
            </a:r>
            <a:r>
              <a:rPr lang="en-US" sz="1600" dirty="0" smtClean="0">
                <a:hlinkClick r:id="rId5"/>
              </a:rPr>
              <a:t>icermsu</a:t>
            </a:r>
            <a:r>
              <a:rPr lang="en-US" sz="1600" dirty="0" smtClean="0"/>
              <a:t> </a:t>
            </a:r>
          </a:p>
          <a:p>
            <a:r>
              <a:rPr lang="en-US" sz="1800" dirty="0"/>
              <a:t>Western Michigan University contact:</a:t>
            </a:r>
          </a:p>
          <a:p>
            <a:pPr lvl="1"/>
            <a:r>
              <a:rPr lang="en-US" altLang="en-US" sz="1400" dirty="0">
                <a:ea typeface="ＭＳ Ｐゴシック" pitchFamily="34" charset="-128"/>
                <a:hlinkClick r:id="rId6"/>
              </a:rPr>
              <a:t>donald.weber@wmich.edu</a:t>
            </a:r>
            <a:r>
              <a:rPr lang="en-US" altLang="en-US" sz="1400" dirty="0">
                <a:ea typeface="ＭＳ Ｐゴシック" pitchFamily="34" charset="-128"/>
              </a:rPr>
              <a:t> </a:t>
            </a:r>
          </a:p>
          <a:p>
            <a:r>
              <a:rPr lang="en-US" sz="1800" dirty="0" smtClean="0"/>
              <a:t>Online Chat: </a:t>
            </a:r>
          </a:p>
          <a:p>
            <a:pPr lvl="1"/>
            <a:r>
              <a:rPr lang="en-US" sz="1600" dirty="0" smtClean="0">
                <a:hlinkClick r:id="rId7"/>
              </a:rPr>
              <a:t>http</a:t>
            </a:r>
            <a:r>
              <a:rPr lang="en-US" sz="1600" dirty="0">
                <a:hlinkClick r:id="rId7"/>
              </a:rPr>
              <a:t>://www.hipchat.com/</a:t>
            </a:r>
            <a:r>
              <a:rPr lang="en-US" sz="1600" dirty="0" smtClean="0">
                <a:hlinkClick r:id="rId7"/>
              </a:rPr>
              <a:t>gYlrQfgah</a:t>
            </a:r>
            <a:endParaRPr lang="en-US" sz="1600" dirty="0" smtClean="0"/>
          </a:p>
          <a:p>
            <a:r>
              <a:rPr lang="en-US" sz="1800" dirty="0" smtClean="0"/>
              <a:t>Contact us:</a:t>
            </a:r>
          </a:p>
          <a:p>
            <a:pPr lvl="1"/>
            <a:r>
              <a:rPr lang="en-US" sz="1600" dirty="0">
                <a:hlinkClick r:id="rId8"/>
              </a:rPr>
              <a:t>wmichhelp@hpcc.msu.edu</a:t>
            </a:r>
            <a:r>
              <a:rPr lang="en-US" sz="1600" dirty="0"/>
              <a:t> </a:t>
            </a:r>
            <a:endParaRPr lang="en-US" sz="1600" dirty="0" smtClean="0"/>
          </a:p>
          <a:p>
            <a:endParaRPr lang="en-US" sz="1800" dirty="0"/>
          </a:p>
        </p:txBody>
      </p:sp>
    </p:spTree>
    <p:extLst>
      <p:ext uri="{BB962C8B-B14F-4D97-AF65-F5344CB8AC3E}">
        <p14:creationId xmlns:p14="http://schemas.microsoft.com/office/powerpoint/2010/main" val="427652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600">
                <a:latin typeface="Georgia" charset="0"/>
              </a:rPr>
              <a:t>What problems are we solving?</a:t>
            </a:r>
          </a:p>
        </p:txBody>
      </p:sp>
      <p:sp>
        <p:nvSpPr>
          <p:cNvPr id="23554" name="Content Placeholder 2"/>
          <p:cNvSpPr>
            <a:spLocks noGrp="1"/>
          </p:cNvSpPr>
          <p:nvPr>
            <p:ph idx="1"/>
          </p:nvPr>
        </p:nvSpPr>
        <p:spPr bwMode="auto">
          <a:xfrm>
            <a:off x="456480" y="1718101"/>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a:latin typeface="Calibri" charset="0"/>
              </a:rPr>
              <a:t>Simulations</a:t>
            </a:r>
          </a:p>
          <a:p>
            <a:pPr eaLnBrk="1" hangingPunct="1"/>
            <a:r>
              <a:rPr lang="en-US" dirty="0">
                <a:latin typeface="Calibri" charset="0"/>
              </a:rPr>
              <a:t>Data Analysis</a:t>
            </a:r>
          </a:p>
          <a:p>
            <a:pPr eaLnBrk="1" hangingPunct="1"/>
            <a:r>
              <a:rPr lang="en-US" dirty="0">
                <a:latin typeface="Calibri" charset="0"/>
              </a:rPr>
              <a:t>Search</a:t>
            </a:r>
          </a:p>
          <a:p>
            <a:pPr eaLnBrk="1" hangingPunct="1"/>
            <a:endParaRPr lang="en-US" dirty="0">
              <a:latin typeface="Calibri" charset="0"/>
            </a:endParaRPr>
          </a:p>
        </p:txBody>
      </p:sp>
      <p:pic>
        <p:nvPicPr>
          <p:cNvPr id="23555" name="Picture 7" descr="Lake_Michiga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3521" y="1804511"/>
            <a:ext cx="2063520" cy="371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4"/>
          <p:cNvSpPr txBox="1">
            <a:spLocks noChangeArrowheads="1"/>
          </p:cNvSpPr>
          <p:nvPr/>
        </p:nvSpPr>
        <p:spPr bwMode="auto">
          <a:xfrm>
            <a:off x="6383521" y="5546023"/>
            <a:ext cx="2558880" cy="43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91" tIns="45648" rIns="91291" bIns="45648">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1100"/>
              <a:t>Image Provided by Dr. Mantha Phanikumar, MSU</a:t>
            </a:r>
          </a:p>
        </p:txBody>
      </p:sp>
      <p:sp>
        <p:nvSpPr>
          <p:cNvPr id="23557" name="Rectangle 5"/>
          <p:cNvSpPr>
            <a:spLocks noChangeArrowheads="1"/>
          </p:cNvSpPr>
          <p:nvPr/>
        </p:nvSpPr>
        <p:spPr bwMode="auto">
          <a:xfrm>
            <a:off x="2545920" y="5674434"/>
            <a:ext cx="3916800" cy="7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91" tIns="45648" rIns="91291" bIns="45648">
            <a:spAutoFit/>
          </a:bodyPr>
          <a:lstStyle/>
          <a:p>
            <a:r>
              <a:rPr lang="en-US" sz="1100" dirty="0"/>
              <a:t>Images from, “Understanding the H</a:t>
            </a:r>
            <a:r>
              <a:rPr lang="en-US" sz="1100" baseline="-25000" dirty="0"/>
              <a:t>2</a:t>
            </a:r>
            <a:r>
              <a:rPr lang="en-US" sz="1100" dirty="0"/>
              <a:t> Emission from the Crab Nebula”, C.T. Richardson, J.A. Baldwin, G.J. </a:t>
            </a:r>
            <a:r>
              <a:rPr lang="en-US" sz="1100" dirty="0" err="1"/>
              <a:t>Ferland</a:t>
            </a:r>
            <a:r>
              <a:rPr lang="en-US" sz="1100" dirty="0"/>
              <a:t>, E.D. </a:t>
            </a:r>
            <a:r>
              <a:rPr lang="en-US" sz="1100" dirty="0" err="1"/>
              <a:t>Loh</a:t>
            </a:r>
            <a:r>
              <a:rPr lang="en-US" sz="1100" dirty="0"/>
              <a:t>, Charles A. </a:t>
            </a:r>
            <a:r>
              <a:rPr lang="en-US" sz="1100" dirty="0" err="1"/>
              <a:t>Huehn</a:t>
            </a:r>
            <a:r>
              <a:rPr lang="en-US" sz="1100" dirty="0"/>
              <a:t>, A.C. Fabian, </a:t>
            </a:r>
            <a:r>
              <a:rPr lang="en-US" sz="1100" dirty="0" err="1"/>
              <a:t>P.Salomé</a:t>
            </a:r>
            <a:endParaRPr lang="en-US" sz="1100" dirty="0"/>
          </a:p>
        </p:txBody>
      </p:sp>
      <p:pic>
        <p:nvPicPr>
          <p:cNvPr id="2355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680" y="3728552"/>
            <a:ext cx="1919520" cy="194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5"/>
          <p:cNvSpPr>
            <a:spLocks noChangeArrowheads="1"/>
          </p:cNvSpPr>
          <p:nvPr/>
        </p:nvSpPr>
        <p:spPr bwMode="auto">
          <a:xfrm>
            <a:off x="331200" y="5684281"/>
            <a:ext cx="2131200" cy="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91" tIns="45648" rIns="91291" bIns="45648">
            <a:spAutoFit/>
          </a:bodyPr>
          <a:lstStyle/>
          <a:p>
            <a:r>
              <a:rPr lang="en-US" sz="1400"/>
              <a:t>Image Provided by Dr. Warren F. Beck, MSU</a:t>
            </a:r>
          </a:p>
        </p:txBody>
      </p:sp>
      <p:grpSp>
        <p:nvGrpSpPr>
          <p:cNvPr id="23560" name="Group 1"/>
          <p:cNvGrpSpPr>
            <a:grpSpLocks/>
          </p:cNvGrpSpPr>
          <p:nvPr/>
        </p:nvGrpSpPr>
        <p:grpSpPr bwMode="auto">
          <a:xfrm>
            <a:off x="2636640" y="1929803"/>
            <a:ext cx="3248640" cy="3745833"/>
            <a:chOff x="4180491" y="490279"/>
            <a:chExt cx="4697464" cy="5443831"/>
          </a:xfrm>
        </p:grpSpPr>
        <p:pic>
          <p:nvPicPr>
            <p:cNvPr id="2356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3086" y="4312503"/>
              <a:ext cx="2874159" cy="162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7963" y="490279"/>
              <a:ext cx="2938837" cy="221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pic>
        <p:pic>
          <p:nvPicPr>
            <p:cNvPr id="2356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0491" y="1889105"/>
              <a:ext cx="3134943" cy="2343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897" y="2975188"/>
              <a:ext cx="3401058" cy="202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568390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Simulations</a:t>
            </a:r>
          </a:p>
        </p:txBody>
      </p:sp>
      <p:sp>
        <p:nvSpPr>
          <p:cNvPr id="25602" name="Content Placeholder 2"/>
          <p:cNvSpPr>
            <a:spLocks noGrp="1"/>
          </p:cNvSpPr>
          <p:nvPr>
            <p:ph idx="1"/>
          </p:nvPr>
        </p:nvSpPr>
        <p:spPr bwMode="auto">
          <a:xfrm>
            <a:off x="456480" y="1968690"/>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000">
                <a:latin typeface="Century Gothic" charset="0"/>
              </a:rPr>
              <a:t>Typically System of PDE (Partial Differential equations)  </a:t>
            </a:r>
          </a:p>
          <a:p>
            <a:pPr marL="741380" lvl="1" indent="-341178"/>
            <a:r>
              <a:rPr lang="en-US" sz="1600">
                <a:latin typeface="Century Gothic" charset="0"/>
              </a:rPr>
              <a:t>Fluid dynamics</a:t>
            </a:r>
          </a:p>
          <a:p>
            <a:pPr marL="741380" lvl="1" indent="-341178"/>
            <a:r>
              <a:rPr lang="en-US" sz="1600">
                <a:latin typeface="Century Gothic" charset="0"/>
              </a:rPr>
              <a:t>Finite element analysis</a:t>
            </a:r>
          </a:p>
          <a:p>
            <a:pPr marL="741380" lvl="1" indent="-341178"/>
            <a:r>
              <a:rPr lang="en-US" sz="1600">
                <a:latin typeface="Century Gothic" charset="0"/>
              </a:rPr>
              <a:t>Molecular dynamics</a:t>
            </a:r>
          </a:p>
          <a:p>
            <a:pPr marL="741380" lvl="1" indent="-341178"/>
            <a:r>
              <a:rPr lang="en-US" sz="1600">
                <a:latin typeface="Century Gothic" charset="0"/>
              </a:rPr>
              <a:t>Weather</a:t>
            </a:r>
          </a:p>
          <a:p>
            <a:pPr marL="741380" lvl="1" indent="-341178"/>
            <a:r>
              <a:rPr lang="en-US" sz="1600">
                <a:latin typeface="Century Gothic" charset="0"/>
              </a:rPr>
              <a:t>Etc.</a:t>
            </a:r>
          </a:p>
          <a:p>
            <a:pPr eaLnBrk="1" hangingPunct="1"/>
            <a:r>
              <a:rPr lang="en-US" sz="2000">
                <a:latin typeface="Century Gothic" charset="0"/>
              </a:rPr>
              <a:t>Mathematically equivalent to inverse of a matrix</a:t>
            </a:r>
          </a:p>
        </p:txBody>
      </p:sp>
      <p:sp>
        <p:nvSpPr>
          <p:cNvPr id="25603" name="Rectangle 5"/>
          <p:cNvSpPr>
            <a:spLocks noChangeArrowheads="1"/>
          </p:cNvSpPr>
          <p:nvPr/>
        </p:nvSpPr>
        <p:spPr bwMode="auto">
          <a:xfrm>
            <a:off x="228397" y="4527265"/>
            <a:ext cx="1844335" cy="156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01" tIns="45653" rIns="91301" bIns="45653">
            <a:spAutoFit/>
          </a:bodyPr>
          <a:lstStyle/>
          <a:p>
            <a:r>
              <a:rPr lang="en-US" sz="1200" dirty="0"/>
              <a:t>Premixed mixture of H2 -air auto igniting and flame propagation at supersonic flow  Provided by </a:t>
            </a:r>
            <a:r>
              <a:rPr lang="en-US" sz="1200" dirty="0" err="1"/>
              <a:t>Dr</a:t>
            </a:r>
            <a:r>
              <a:rPr lang="en-US" sz="1200" dirty="0"/>
              <a:t> </a:t>
            </a:r>
            <a:r>
              <a:rPr lang="en-US" sz="1200" dirty="0" err="1"/>
              <a:t>Jabari</a:t>
            </a:r>
            <a:r>
              <a:rPr lang="en-US" sz="1200" dirty="0"/>
              <a:t> and Mani (</a:t>
            </a:r>
            <a:r>
              <a:rPr lang="en-US" sz="1200" dirty="0" err="1"/>
              <a:t>Abolfazl</a:t>
            </a:r>
            <a:r>
              <a:rPr lang="en-US" sz="1200" dirty="0"/>
              <a:t>) </a:t>
            </a:r>
            <a:r>
              <a:rPr lang="en-US" sz="1200" dirty="0" err="1"/>
              <a:t>Irannejad</a:t>
            </a:r>
            <a:endParaRPr lang="en-US" sz="1200" dirty="0"/>
          </a:p>
        </p:txBody>
      </p:sp>
      <p:pic>
        <p:nvPicPr>
          <p:cNvPr id="25604" name="Evapt3ms.avi">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3680" y="4258530"/>
            <a:ext cx="6104160" cy="196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8075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Data Analysis</a:t>
            </a:r>
          </a:p>
        </p:txBody>
      </p:sp>
      <p:sp>
        <p:nvSpPr>
          <p:cNvPr id="27650" name="Content Placeholder 2"/>
          <p:cNvSpPr>
            <a:spLocks noGrp="1"/>
          </p:cNvSpPr>
          <p:nvPr>
            <p:ph idx="1"/>
          </p:nvPr>
        </p:nvSpPr>
        <p:spPr bwMode="auto">
          <a:xfrm>
            <a:off x="456480" y="1968690"/>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Computer vision tasks</a:t>
            </a:r>
          </a:p>
          <a:p>
            <a:pPr eaLnBrk="1" hangingPunct="1"/>
            <a:r>
              <a:rPr lang="en-US">
                <a:latin typeface="Calibri" charset="0"/>
              </a:rPr>
              <a:t>Some Bioinformatics</a:t>
            </a:r>
          </a:p>
          <a:p>
            <a:pPr eaLnBrk="1" hangingPunct="1"/>
            <a:r>
              <a:rPr lang="en-US">
                <a:latin typeface="Calibri" charset="0"/>
              </a:rPr>
              <a:t>Astrophysics</a:t>
            </a:r>
          </a:p>
          <a:p>
            <a:pPr eaLnBrk="1" hangingPunct="1"/>
            <a:r>
              <a:rPr lang="en-US">
                <a:latin typeface="Calibri" charset="0"/>
              </a:rPr>
              <a:t>Etc.</a:t>
            </a:r>
          </a:p>
        </p:txBody>
      </p:sp>
      <p:sp>
        <p:nvSpPr>
          <p:cNvPr id="27651" name="Rectangle 4"/>
          <p:cNvSpPr>
            <a:spLocks noChangeArrowheads="1"/>
          </p:cNvSpPr>
          <p:nvPr/>
        </p:nvSpPr>
        <p:spPr bwMode="auto">
          <a:xfrm>
            <a:off x="5205021" y="3052203"/>
            <a:ext cx="3251520" cy="307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01" tIns="45653" rIns="91301" bIns="45653">
            <a:spAutoFit/>
          </a:bodyPr>
          <a:lstStyle/>
          <a:p>
            <a:r>
              <a:rPr lang="en-US" sz="1400" dirty="0"/>
              <a:t>Video Provided by Dr. Fred Dyer</a:t>
            </a:r>
          </a:p>
        </p:txBody>
      </p:sp>
      <p:pic>
        <p:nvPicPr>
          <p:cNvPr id="27652" name="Cham_clip_2.mp4">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0480" y="3359873"/>
            <a:ext cx="4976640" cy="279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0758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Search</a:t>
            </a:r>
          </a:p>
        </p:txBody>
      </p:sp>
      <p:sp>
        <p:nvSpPr>
          <p:cNvPr id="29698" name="Content Placeholder 2"/>
          <p:cNvSpPr>
            <a:spLocks noGrp="1"/>
          </p:cNvSpPr>
          <p:nvPr>
            <p:ph idx="1"/>
          </p:nvPr>
        </p:nvSpPr>
        <p:spPr bwMode="auto">
          <a:xfrm>
            <a:off x="456484" y="1968690"/>
            <a:ext cx="307872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800">
                <a:latin typeface="Calibri" charset="0"/>
              </a:rPr>
              <a:t>Genome sequencing</a:t>
            </a:r>
          </a:p>
          <a:p>
            <a:pPr eaLnBrk="1" hangingPunct="1"/>
            <a:r>
              <a:rPr lang="en-US" sz="2800">
                <a:latin typeface="Calibri" charset="0"/>
              </a:rPr>
              <a:t>Analytics</a:t>
            </a:r>
          </a:p>
          <a:p>
            <a:pPr eaLnBrk="1" hangingPunct="1"/>
            <a:r>
              <a:rPr lang="en-US" sz="2800">
                <a:latin typeface="Calibri" charset="0"/>
              </a:rPr>
              <a:t>Optimization</a:t>
            </a:r>
          </a:p>
          <a:p>
            <a:pPr eaLnBrk="1" hangingPunct="1"/>
            <a:r>
              <a:rPr lang="en-US" sz="2800">
                <a:latin typeface="Calibri" charset="0"/>
              </a:rPr>
              <a:t>Etc.</a:t>
            </a:r>
          </a:p>
        </p:txBody>
      </p:sp>
      <p:sp>
        <p:nvSpPr>
          <p:cNvPr id="29699" name="TextBox 4"/>
          <p:cNvSpPr txBox="1">
            <a:spLocks noChangeArrowheads="1"/>
          </p:cNvSpPr>
          <p:nvPr/>
        </p:nvSpPr>
        <p:spPr bwMode="auto">
          <a:xfrm>
            <a:off x="3535199" y="5831173"/>
            <a:ext cx="4675515" cy="52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01" tIns="45653" rIns="91301" bIns="45653">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r>
              <a:rPr lang="en-US" sz="1400" dirty="0"/>
              <a:t>Evolution of an artificial organism that can move and forage for food, Dr. Nicolas Chaumont</a:t>
            </a:r>
          </a:p>
        </p:txBody>
      </p:sp>
      <p:pic>
        <p:nvPicPr>
          <p:cNvPr id="3" name="Forager_5FS.m4v">
            <a:hlinkClick r:id="" action="ppaction://media"/>
          </p:cNvPr>
          <p:cNvPicPr>
            <a:picLocks noChangeAspect="1"/>
          </p:cNvPicPr>
          <p:nvPr/>
        </p:nvPicPr>
        <p:blipFill>
          <a:blip r:embed="rId3"/>
          <a:stretch>
            <a:fillRect/>
          </a:stretch>
        </p:blipFill>
        <p:spPr>
          <a:xfrm>
            <a:off x="3535200" y="1839074"/>
            <a:ext cx="5322240" cy="39920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81735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0000"/>
                </a:solidFill>
              </a:rPr>
              <a:t>What is iCER / HPCC </a:t>
            </a:r>
          </a:p>
          <a:p>
            <a:r>
              <a:rPr lang="en-US" sz="2800" dirty="0">
                <a:solidFill>
                  <a:srgbClr val="000000"/>
                </a:solidFill>
              </a:rPr>
              <a:t>Common classes problems</a:t>
            </a:r>
          </a:p>
          <a:p>
            <a:r>
              <a:rPr lang="en-US" sz="2800" dirty="0">
                <a:solidFill>
                  <a:srgbClr val="008000"/>
                </a:solidFill>
              </a:rPr>
              <a:t>Overview of Hardware</a:t>
            </a:r>
          </a:p>
          <a:p>
            <a:r>
              <a:rPr lang="en-US" sz="2800" dirty="0">
                <a:solidFill>
                  <a:srgbClr val="000000"/>
                </a:solidFill>
              </a:rPr>
              <a:t>Getting started, Seve</a:t>
            </a:r>
            <a:r>
              <a:rPr lang="en-US" sz="2800" dirty="0" smtClean="0">
                <a:solidFill>
                  <a:srgbClr val="000000"/>
                </a:solidFill>
              </a:rPr>
              <a:t>n </a:t>
            </a:r>
            <a:r>
              <a:rPr lang="en-US" sz="2800" dirty="0" smtClean="0"/>
              <a:t>Steps </a:t>
            </a:r>
            <a:r>
              <a:rPr lang="en-US" sz="2800" dirty="0"/>
              <a:t>to High </a:t>
            </a:r>
            <a:r>
              <a:rPr lang="en-US" sz="2800" dirty="0" smtClean="0"/>
              <a:t>Performance</a:t>
            </a:r>
          </a:p>
          <a:p>
            <a:r>
              <a:rPr lang="en-US" sz="2800" dirty="0" smtClean="0"/>
              <a:t>Running in parallel</a:t>
            </a:r>
          </a:p>
          <a:p>
            <a:r>
              <a:rPr lang="en-US" sz="2800" dirty="0" smtClean="0"/>
              <a:t>Tips and tricks</a:t>
            </a:r>
            <a:endParaRPr lang="en-US" sz="2800" dirty="0"/>
          </a:p>
        </p:txBody>
      </p:sp>
    </p:spTree>
    <p:extLst>
      <p:ext uri="{BB962C8B-B14F-4D97-AF65-F5344CB8AC3E}">
        <p14:creationId xmlns:p14="http://schemas.microsoft.com/office/powerpoint/2010/main" val="8646051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tabLst>
                <a:tab pos="721376" algn="l"/>
                <a:tab pos="1445631" algn="l"/>
                <a:tab pos="2168447" algn="l"/>
                <a:tab pos="2892703" algn="l"/>
                <a:tab pos="3615519" algn="l"/>
                <a:tab pos="4339774" algn="l"/>
                <a:tab pos="5064030" algn="l"/>
                <a:tab pos="5786846" algn="l"/>
                <a:tab pos="6511101" algn="l"/>
              </a:tabLst>
            </a:pPr>
            <a:r>
              <a:rPr lang="en-US" sz="3300">
                <a:latin typeface="Georgia" charset="0"/>
              </a:rPr>
              <a:t>Large Shared Memory Systems (Fat Nodes)</a:t>
            </a:r>
          </a:p>
        </p:txBody>
      </p:sp>
      <p:sp>
        <p:nvSpPr>
          <p:cNvPr id="43010" name="Content Placeholder 1"/>
          <p:cNvSpPr>
            <a:spLocks noGrp="1"/>
          </p:cNvSpPr>
          <p:nvPr>
            <p:ph idx="1"/>
          </p:nvPr>
        </p:nvSpPr>
        <p:spPr bwMode="auto">
          <a:xfrm>
            <a:off x="456480" y="1968688"/>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pPr eaLnBrk="1" hangingPunct="1"/>
            <a:endParaRPr lang="en-US">
              <a:latin typeface="Century Gothic" charset="0"/>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20" y="2046457"/>
            <a:ext cx="7112160" cy="3810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6803604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8000"/>
                </a:solidFill>
              </a:rPr>
              <a:t>What is iCER / HPCC </a:t>
            </a:r>
          </a:p>
          <a:p>
            <a:r>
              <a:rPr lang="en-US" sz="2800" dirty="0"/>
              <a:t>Common classes </a:t>
            </a:r>
            <a:r>
              <a:rPr lang="en-US" sz="2800" dirty="0" smtClean="0"/>
              <a:t>problems</a:t>
            </a:r>
          </a:p>
          <a:p>
            <a:r>
              <a:rPr lang="en-US" sz="2800" dirty="0" smtClean="0"/>
              <a:t>Overview of Hardware</a:t>
            </a:r>
            <a:endParaRPr lang="en-US" sz="2800" dirty="0"/>
          </a:p>
          <a:p>
            <a:r>
              <a:rPr lang="en-US" sz="2800" dirty="0" smtClean="0"/>
              <a:t>Getting </a:t>
            </a:r>
            <a:r>
              <a:rPr lang="en-US" sz="2800" dirty="0"/>
              <a:t>started, </a:t>
            </a:r>
            <a:r>
              <a:rPr lang="en-US" sz="2800" dirty="0" smtClean="0"/>
              <a:t>Seven Steps </a:t>
            </a:r>
            <a:r>
              <a:rPr lang="en-US" sz="2800" dirty="0"/>
              <a:t>to High </a:t>
            </a:r>
            <a:r>
              <a:rPr lang="en-US" sz="2800" dirty="0" smtClean="0"/>
              <a:t>Performance</a:t>
            </a:r>
          </a:p>
          <a:p>
            <a:r>
              <a:rPr lang="en-US" sz="2800" dirty="0" smtClean="0"/>
              <a:t>Running in parallel</a:t>
            </a:r>
          </a:p>
          <a:p>
            <a:r>
              <a:rPr lang="en-US" sz="2800" dirty="0" smtClean="0"/>
              <a:t>Tips and tricks</a:t>
            </a:r>
            <a:endParaRPr lang="en-US" sz="2800" dirty="0"/>
          </a:p>
        </p:txBody>
      </p:sp>
    </p:spTree>
    <p:extLst>
      <p:ext uri="{BB962C8B-B14F-4D97-AF65-F5344CB8AC3E}">
        <p14:creationId xmlns:p14="http://schemas.microsoft.com/office/powerpoint/2010/main" val="13244319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600">
                <a:latin typeface="Century Gothic" charset="0"/>
              </a:rPr>
              <a:t>Shared Memory Communication</a:t>
            </a:r>
          </a:p>
        </p:txBody>
      </p:sp>
      <p:sp>
        <p:nvSpPr>
          <p:cNvPr id="45058" name="Content Placeholder 2"/>
          <p:cNvSpPr>
            <a:spLocks noGrp="1"/>
          </p:cNvSpPr>
          <p:nvPr>
            <p:ph idx="1"/>
          </p:nvPr>
        </p:nvSpPr>
        <p:spPr bwMode="auto">
          <a:xfrm>
            <a:off x="355680" y="1718101"/>
            <a:ext cx="4631040" cy="4268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Fast!</a:t>
            </a:r>
          </a:p>
          <a:p>
            <a:pPr eaLnBrk="1" hangingPunct="1"/>
            <a:r>
              <a:rPr lang="en-US">
                <a:latin typeface="Century Gothic" charset="0"/>
              </a:rPr>
              <a:t>Cores on a system share the same memory</a:t>
            </a:r>
          </a:p>
          <a:p>
            <a:pPr eaLnBrk="1" hangingPunct="1"/>
            <a:r>
              <a:rPr lang="en-US">
                <a:latin typeface="Century Gothic" charset="0"/>
              </a:rPr>
              <a:t>OpenMP</a:t>
            </a:r>
          </a:p>
          <a:p>
            <a:pPr eaLnBrk="1" hangingPunct="1"/>
            <a:r>
              <a:rPr lang="en-US">
                <a:latin typeface="Century Gothic" charset="0"/>
              </a:rPr>
              <a:t>Fat nodes</a:t>
            </a:r>
          </a:p>
          <a:p>
            <a:pPr lvl="1" eaLnBrk="1" hangingPunct="1"/>
            <a:r>
              <a:rPr lang="en-US">
                <a:latin typeface="Century Gothic" charset="0"/>
              </a:rPr>
              <a:t>96 cores</a:t>
            </a:r>
          </a:p>
          <a:p>
            <a:pPr lvl="1" eaLnBrk="1" hangingPunct="1"/>
            <a:r>
              <a:rPr lang="en-US">
                <a:latin typeface="Century Gothic" charset="0"/>
              </a:rPr>
              <a:t>6TB of memory</a:t>
            </a:r>
          </a:p>
        </p:txBody>
      </p:sp>
      <p:pic>
        <p:nvPicPr>
          <p:cNvPr id="45059"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713" r="54143" b="8543"/>
          <a:stretch>
            <a:fillRect/>
          </a:stretch>
        </p:blipFill>
        <p:spPr bwMode="auto">
          <a:xfrm>
            <a:off x="4775040" y="1869318"/>
            <a:ext cx="3352320" cy="261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25120" y="4487513"/>
            <a:ext cx="2802240" cy="237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900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tabLst>
                <a:tab pos="721376" algn="l"/>
                <a:tab pos="1445631" algn="l"/>
                <a:tab pos="2168447" algn="l"/>
                <a:tab pos="2892703" algn="l"/>
                <a:tab pos="3615519" algn="l"/>
                <a:tab pos="4339774" algn="l"/>
                <a:tab pos="5064030" algn="l"/>
                <a:tab pos="5786846" algn="l"/>
                <a:tab pos="6511101" algn="l"/>
              </a:tabLst>
            </a:pPr>
            <a:r>
              <a:rPr lang="en-US">
                <a:latin typeface="Georgia" charset="0"/>
              </a:rPr>
              <a:t>Accelerated Systems</a:t>
            </a:r>
          </a:p>
        </p:txBody>
      </p:sp>
      <p:sp>
        <p:nvSpPr>
          <p:cNvPr id="46082" name="Content Placeholder 1"/>
          <p:cNvSpPr>
            <a:spLocks noGrp="1"/>
          </p:cNvSpPr>
          <p:nvPr>
            <p:ph idx="1"/>
          </p:nvPr>
        </p:nvSpPr>
        <p:spPr bwMode="auto">
          <a:xfrm>
            <a:off x="456480" y="1968688"/>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pPr eaLnBrk="1" hangingPunct="1"/>
            <a:endParaRPr lang="en-US">
              <a:latin typeface="Century Gothic"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22" y="1908201"/>
            <a:ext cx="7652160" cy="41001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1620935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GPU	</a:t>
            </a:r>
          </a:p>
        </p:txBody>
      </p:sp>
      <p:sp>
        <p:nvSpPr>
          <p:cNvPr id="3" name="Content Placeholder 2"/>
          <p:cNvSpPr>
            <a:spLocks noGrp="1"/>
          </p:cNvSpPr>
          <p:nvPr>
            <p:ph idx="1"/>
          </p:nvPr>
        </p:nvSpPr>
        <p:spPr>
          <a:xfrm>
            <a:off x="456482" y="1968689"/>
            <a:ext cx="4150080" cy="4108751"/>
          </a:xfrm>
        </p:spPr>
        <p:txBody>
          <a:bodyPr>
            <a:normAutofit fontScale="85000" lnSpcReduction="20000"/>
          </a:bodyPr>
          <a:lstStyle/>
          <a:p>
            <a:pPr marL="342654" indent="-342654" defTabSz="456393">
              <a:defRPr/>
            </a:pPr>
            <a:r>
              <a:rPr lang="en-US" dirty="0" smtClean="0"/>
              <a:t>Cards used to render graphics on a computer</a:t>
            </a:r>
          </a:p>
          <a:p>
            <a:pPr marL="342654" indent="-342654" defTabSz="456393">
              <a:defRPr/>
            </a:pPr>
            <a:r>
              <a:rPr lang="en-US" dirty="0" smtClean="0"/>
              <a:t>Hundreds of cores</a:t>
            </a:r>
          </a:p>
          <a:p>
            <a:pPr marL="342654" indent="-342654" defTabSz="456393">
              <a:defRPr/>
            </a:pPr>
            <a:r>
              <a:rPr lang="en-US" dirty="0" smtClean="0"/>
              <a:t>Not very smart cores</a:t>
            </a:r>
          </a:p>
          <a:p>
            <a:pPr marL="342654" indent="-342654" defTabSz="456393">
              <a:defRPr/>
            </a:pPr>
            <a:r>
              <a:rPr lang="en-US" dirty="0" smtClean="0"/>
              <a:t>But, if you can make your research look like graphics rendering you may be able to run really fast!</a:t>
            </a:r>
          </a:p>
        </p:txBody>
      </p:sp>
      <p:pic>
        <p:nvPicPr>
          <p:cNvPr id="48131"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44800" y="102253"/>
            <a:ext cx="1523520" cy="181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6562" y="182901"/>
            <a:ext cx="2329920" cy="174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16002" y="4000740"/>
            <a:ext cx="3443040" cy="285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3883" t="5713" r="3229" b="8543"/>
          <a:stretch>
            <a:fillRect/>
          </a:stretch>
        </p:blipFill>
        <p:spPr bwMode="auto">
          <a:xfrm>
            <a:off x="4639680" y="2291283"/>
            <a:ext cx="2805120" cy="234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3331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Intel Xeon Phi</a:t>
            </a:r>
          </a:p>
        </p:txBody>
      </p:sp>
      <p:sp>
        <p:nvSpPr>
          <p:cNvPr id="49154" name="Content Placeholder 2"/>
          <p:cNvSpPr>
            <a:spLocks noGrp="1"/>
          </p:cNvSpPr>
          <p:nvPr>
            <p:ph idx="1"/>
          </p:nvPr>
        </p:nvSpPr>
        <p:spPr bwMode="auto">
          <a:xfrm>
            <a:off x="456480" y="1968688"/>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800">
                <a:latin typeface="Century Gothic" charset="0"/>
              </a:rPr>
              <a:t>Cross between CPU and GPU</a:t>
            </a:r>
          </a:p>
          <a:p>
            <a:pPr eaLnBrk="1" hangingPunct="1"/>
            <a:r>
              <a:rPr lang="en-US" sz="2800">
                <a:latin typeface="Century Gothic" charset="0"/>
              </a:rPr>
              <a:t>About 61 Pentium III cores</a:t>
            </a:r>
          </a:p>
          <a:p>
            <a:pPr lvl="1" eaLnBrk="1" hangingPunct="1"/>
            <a:r>
              <a:rPr lang="en-US" sz="2400">
                <a:latin typeface="Century Gothic" charset="0"/>
              </a:rPr>
              <a:t>Less cores/slower than GPU</a:t>
            </a:r>
          </a:p>
          <a:p>
            <a:pPr lvl="1" eaLnBrk="1" hangingPunct="1"/>
            <a:r>
              <a:rPr lang="en-US" sz="2400">
                <a:latin typeface="Century Gothic" charset="0"/>
              </a:rPr>
              <a:t>Easier to use than GP</a:t>
            </a:r>
          </a:p>
        </p:txBody>
      </p:sp>
      <p:pic>
        <p:nvPicPr>
          <p:cNvPr id="49155"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288213">
            <a:off x="5463360" y="2543307"/>
            <a:ext cx="3405600" cy="215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5099" y="3846297"/>
            <a:ext cx="4378287" cy="241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88655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bwMode="auto">
          <a:xfrm>
            <a:off x="456480" y="583263"/>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tabLst>
                <a:tab pos="721376" algn="l"/>
                <a:tab pos="1445631" algn="l"/>
                <a:tab pos="2168447" algn="l"/>
                <a:tab pos="2892703" algn="l"/>
                <a:tab pos="3615519" algn="l"/>
                <a:tab pos="4339774" algn="l"/>
                <a:tab pos="5064030" algn="l"/>
                <a:tab pos="5786846" algn="l"/>
                <a:tab pos="6511101" algn="l"/>
              </a:tabLst>
            </a:pPr>
            <a:r>
              <a:rPr lang="en-US" sz="3600">
                <a:latin typeface="Georgia" charset="0"/>
              </a:rPr>
              <a:t>High Throughput HTCondor Cluster</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40" y="1977329"/>
            <a:ext cx="7112160" cy="38106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301615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6880" y="4396783"/>
            <a:ext cx="7061760" cy="1682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MSU HTCondor Cluster</a:t>
            </a:r>
          </a:p>
        </p:txBody>
      </p:sp>
      <p:sp>
        <p:nvSpPr>
          <p:cNvPr id="52227" name="Content Placeholder 2"/>
          <p:cNvSpPr>
            <a:spLocks noGrp="1"/>
          </p:cNvSpPr>
          <p:nvPr>
            <p:ph idx="1"/>
          </p:nvPr>
        </p:nvSpPr>
        <p:spPr bwMode="auto">
          <a:xfrm>
            <a:off x="456480" y="1968688"/>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Runs like a screen saver and Scavenges CPU cycles:</a:t>
            </a:r>
          </a:p>
          <a:p>
            <a:pPr lvl="1" eaLnBrk="1" hangingPunct="1"/>
            <a:r>
              <a:rPr lang="en-US">
                <a:latin typeface="Calibri" charset="0"/>
                <a:cs typeface="ＭＳ Ｐゴシック" charset="0"/>
              </a:rPr>
              <a:t>Approximately </a:t>
            </a:r>
            <a:r>
              <a:rPr lang="en-US">
                <a:latin typeface="Calibri" charset="0"/>
              </a:rPr>
              <a:t>400+ nodes</a:t>
            </a:r>
          </a:p>
          <a:p>
            <a:pPr lvl="1" eaLnBrk="1" hangingPunct="1"/>
            <a:r>
              <a:rPr lang="en-US">
                <a:latin typeface="Calibri" charset="0"/>
                <a:cs typeface="ＭＳ Ｐゴシック" charset="0"/>
              </a:rPr>
              <a:t>Approximately </a:t>
            </a:r>
            <a:r>
              <a:rPr lang="en-US">
                <a:latin typeface="Calibri" charset="0"/>
              </a:rPr>
              <a:t>7000 cores</a:t>
            </a:r>
          </a:p>
          <a:p>
            <a:pPr lvl="1" eaLnBrk="1" hangingPunct="1"/>
            <a:r>
              <a:rPr lang="en-US">
                <a:latin typeface="Calibri" charset="0"/>
              </a:rPr>
              <a:t>Windows 7</a:t>
            </a:r>
          </a:p>
          <a:p>
            <a:pPr eaLnBrk="1" hangingPunct="1"/>
            <a:endParaRPr lang="en-US">
              <a:latin typeface="Calibri" charset="0"/>
            </a:endParaRPr>
          </a:p>
        </p:txBody>
      </p:sp>
      <p:pic>
        <p:nvPicPr>
          <p:cNvPr id="522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30882" y="2668602"/>
            <a:ext cx="2566080" cy="16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9573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0000"/>
                </a:solidFill>
              </a:rPr>
              <a:t>What is iCER / HPCC </a:t>
            </a:r>
          </a:p>
          <a:p>
            <a:r>
              <a:rPr lang="en-US" sz="2800" dirty="0">
                <a:solidFill>
                  <a:srgbClr val="000000"/>
                </a:solidFill>
              </a:rPr>
              <a:t>Common classes problems</a:t>
            </a:r>
          </a:p>
          <a:p>
            <a:r>
              <a:rPr lang="en-US" sz="2800" dirty="0">
                <a:solidFill>
                  <a:srgbClr val="000000"/>
                </a:solidFill>
              </a:rPr>
              <a:t>Overview of Hardware</a:t>
            </a:r>
          </a:p>
          <a:p>
            <a:r>
              <a:rPr lang="en-US" sz="2800" dirty="0">
                <a:solidFill>
                  <a:srgbClr val="008000"/>
                </a:solidFill>
              </a:rPr>
              <a:t>Getting started, Seven Steps to High Performance</a:t>
            </a:r>
          </a:p>
          <a:p>
            <a:r>
              <a:rPr lang="en-US" sz="2800" dirty="0" smtClean="0"/>
              <a:t>Running in parallel</a:t>
            </a:r>
          </a:p>
          <a:p>
            <a:r>
              <a:rPr lang="en-US" sz="2800" dirty="0" smtClean="0"/>
              <a:t>Tips and tricks</a:t>
            </a:r>
            <a:endParaRPr lang="en-US" sz="2800" dirty="0"/>
          </a:p>
        </p:txBody>
      </p:sp>
    </p:spTree>
    <p:extLst>
      <p:ext uri="{BB962C8B-B14F-4D97-AF65-F5344CB8AC3E}">
        <p14:creationId xmlns:p14="http://schemas.microsoft.com/office/powerpoint/2010/main" val="13396418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30722" name="Rectangle 2"/>
          <p:cNvSpPr>
            <a:spLocks noGrp="1" noChangeArrowheads="1"/>
          </p:cNvSpPr>
          <p:nvPr>
            <p:ph idx="1"/>
          </p:nvPr>
        </p:nvSpPr>
        <p:spPr/>
        <p:txBody>
          <a:bodyPr/>
          <a:lstStyle/>
          <a:p>
            <a:pPr marL="465127" indent="-465127">
              <a:buFont typeface="Calibri" charset="0"/>
              <a:buAutoNum type="arabicPeriod"/>
            </a:pPr>
            <a:r>
              <a:rPr lang="en-US" sz="2800" b="1">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6147006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bwMode="auto">
          <a:xfrm>
            <a:off x="493921" y="613507"/>
            <a:ext cx="6527520" cy="603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dirty="0" smtClean="0">
                <a:latin typeface="Century Gothic" charset="0"/>
              </a:rPr>
              <a:t>Accounts</a:t>
            </a:r>
            <a:endParaRPr lang="en-US" sz="3300" dirty="0">
              <a:latin typeface="Century Gothic" charset="0"/>
            </a:endParaRPr>
          </a:p>
        </p:txBody>
      </p:sp>
      <p:sp>
        <p:nvSpPr>
          <p:cNvPr id="29698" name="Content Placeholder 2"/>
          <p:cNvSpPr>
            <a:spLocks noGrp="1"/>
          </p:cNvSpPr>
          <p:nvPr>
            <p:ph idx="1"/>
          </p:nvPr>
        </p:nvSpPr>
        <p:spPr>
          <a:xfrm>
            <a:off x="456480" y="1738768"/>
            <a:ext cx="8231040" cy="4526395"/>
          </a:xfrm>
        </p:spPr>
        <p:txBody>
          <a:bodyPr/>
          <a:lstStyle/>
          <a:p>
            <a:pPr marL="342722" indent="-342722" defTabSz="456963" fontAlgn="auto">
              <a:spcAft>
                <a:spcPts val="0"/>
              </a:spcAft>
              <a:buFont typeface="Arial"/>
              <a:buChar char="•"/>
              <a:defRPr/>
            </a:pPr>
            <a:r>
              <a:rPr lang="en-US" altLang="en-US" sz="2500" dirty="0" err="1">
                <a:ea typeface="ＭＳ Ｐゴシック" pitchFamily="34" charset="-128"/>
                <a:cs typeface="+mn-cs"/>
              </a:rPr>
              <a:t>Pis</a:t>
            </a:r>
            <a:r>
              <a:rPr lang="en-US" altLang="en-US" sz="2500" dirty="0">
                <a:ea typeface="ＭＳ Ｐゴシック" pitchFamily="34" charset="-128"/>
                <a:cs typeface="+mn-cs"/>
              </a:rPr>
              <a:t> can request accounts though </a:t>
            </a:r>
            <a:r>
              <a:rPr lang="en-US" altLang="en-US" sz="2500" dirty="0" smtClean="0">
                <a:ea typeface="ＭＳ Ｐゴシック" pitchFamily="34" charset="-128"/>
                <a:cs typeface="+mn-cs"/>
              </a:rPr>
              <a:t>Don Weber:</a:t>
            </a:r>
          </a:p>
          <a:p>
            <a:pPr marL="398719" lvl="1" indent="0" defTabSz="456963" fontAlgn="auto">
              <a:spcAft>
                <a:spcPts val="0"/>
              </a:spcAft>
              <a:buNone/>
              <a:defRPr/>
            </a:pPr>
            <a:r>
              <a:rPr lang="en-US" altLang="en-US" sz="2100" dirty="0" smtClean="0">
                <a:ea typeface="ＭＳ Ｐゴシック" pitchFamily="34" charset="-128"/>
              </a:rPr>
              <a:t>		</a:t>
            </a:r>
            <a:r>
              <a:rPr lang="en-US" altLang="en-US" sz="3200" dirty="0" smtClean="0">
                <a:ea typeface="ＭＳ Ｐゴシック" pitchFamily="34" charset="-128"/>
                <a:hlinkClick r:id="rId3"/>
              </a:rPr>
              <a:t>donald.weber</a:t>
            </a:r>
            <a:r>
              <a:rPr lang="en-US" altLang="en-US" sz="3200" dirty="0">
                <a:ea typeface="ＭＳ Ｐゴシック" pitchFamily="34" charset="-128"/>
                <a:hlinkClick r:id="rId3"/>
              </a:rPr>
              <a:t>@</a:t>
            </a:r>
            <a:r>
              <a:rPr lang="en-US" altLang="en-US" sz="3200" dirty="0" smtClean="0">
                <a:ea typeface="ＭＳ Ｐゴシック" pitchFamily="34" charset="-128"/>
                <a:hlinkClick r:id="rId3"/>
              </a:rPr>
              <a:t>wmich.edu</a:t>
            </a:r>
            <a:r>
              <a:rPr lang="en-US" altLang="en-US" sz="3200" dirty="0" smtClean="0">
                <a:ea typeface="ＭＳ Ｐゴシック" pitchFamily="34" charset="-128"/>
              </a:rPr>
              <a:t> </a:t>
            </a:r>
            <a:r>
              <a:rPr lang="en-US" altLang="en-US" sz="3200" dirty="0">
                <a:ea typeface="ＭＳ Ｐゴシック" pitchFamily="34" charset="-128"/>
              </a:rPr>
              <a:t>	</a:t>
            </a:r>
            <a:endParaRPr lang="en-US" altLang="en-US" sz="3200" dirty="0" smtClean="0">
              <a:ea typeface="ＭＳ Ｐゴシック" pitchFamily="34" charset="-128"/>
            </a:endParaRPr>
          </a:p>
          <a:p>
            <a:pPr marL="342722" indent="-342722" defTabSz="456963" fontAlgn="auto">
              <a:spcAft>
                <a:spcPts val="0"/>
              </a:spcAft>
              <a:buFont typeface="Arial"/>
              <a:buChar char="•"/>
              <a:defRPr/>
            </a:pPr>
            <a:r>
              <a:rPr lang="en-US" altLang="en-US" sz="2500" dirty="0" smtClean="0">
                <a:ea typeface="ＭＳ Ｐゴシック" pitchFamily="34" charset="-128"/>
                <a:cs typeface="+mn-cs"/>
              </a:rPr>
              <a:t>Each account has access to:</a:t>
            </a:r>
          </a:p>
          <a:p>
            <a:pPr marL="742565" lvl="1" indent="-285600" defTabSz="456963" fontAlgn="auto">
              <a:spcAft>
                <a:spcPts val="0"/>
              </a:spcAft>
              <a:buFont typeface="Arial"/>
              <a:buChar char="–"/>
              <a:defRPr/>
            </a:pPr>
            <a:r>
              <a:rPr lang="en-US" altLang="en-US" sz="2500" dirty="0" smtClean="0">
                <a:ea typeface="ＭＳ Ｐゴシック" pitchFamily="34" charset="-128"/>
              </a:rPr>
              <a:t>50 </a:t>
            </a:r>
            <a:r>
              <a:rPr lang="en-US" altLang="en-US" sz="2500" dirty="0">
                <a:ea typeface="ＭＳ Ｐゴシック" pitchFamily="34" charset="-128"/>
              </a:rPr>
              <a:t>GB of replicated file spaces</a:t>
            </a:r>
          </a:p>
          <a:p>
            <a:pPr marL="742565" lvl="1" indent="-285600" defTabSz="456963" fontAlgn="auto">
              <a:spcAft>
                <a:spcPts val="0"/>
              </a:spcAft>
              <a:buFont typeface="Arial"/>
              <a:buChar char="–"/>
              <a:defRPr/>
            </a:pPr>
            <a:r>
              <a:rPr lang="en-US" altLang="en-US" sz="2500" dirty="0">
                <a:ea typeface="ＭＳ Ｐゴシック" pitchFamily="34" charset="-128"/>
              </a:rPr>
              <a:t>520 processing cores</a:t>
            </a:r>
          </a:p>
          <a:p>
            <a:pPr marL="742565" lvl="1" indent="-285600" defTabSz="456963" fontAlgn="auto">
              <a:spcAft>
                <a:spcPts val="0"/>
              </a:spcAft>
              <a:buFont typeface="Arial"/>
              <a:buChar char="–"/>
              <a:defRPr/>
            </a:pPr>
            <a:r>
              <a:rPr lang="en-US" altLang="en-US" sz="2500" dirty="0">
                <a:ea typeface="ＭＳ Ｐゴシック" pitchFamily="34" charset="-128"/>
              </a:rPr>
              <a:t>360 TB of high-speed scratch space</a:t>
            </a:r>
          </a:p>
          <a:p>
            <a:pPr marL="342722" indent="-342722" defTabSz="456963" fontAlgn="auto">
              <a:spcAft>
                <a:spcPts val="0"/>
              </a:spcAft>
              <a:buFont typeface="Arial"/>
              <a:buChar char="•"/>
              <a:defRPr/>
            </a:pPr>
            <a:r>
              <a:rPr lang="en-US" altLang="en-US" sz="2500" dirty="0">
                <a:ea typeface="ＭＳ Ｐゴシック" pitchFamily="34" charset="-128"/>
                <a:cs typeface="+mn-cs"/>
              </a:rPr>
              <a:t>Also available: shared group </a:t>
            </a:r>
            <a:r>
              <a:rPr lang="en-US" altLang="en-US" sz="2500" dirty="0" smtClean="0">
                <a:ea typeface="ＭＳ Ｐゴシック" pitchFamily="34" charset="-128"/>
                <a:cs typeface="+mn-cs"/>
              </a:rPr>
              <a:t>folders</a:t>
            </a:r>
          </a:p>
          <a:p>
            <a:pPr marL="342722" indent="-342722" defTabSz="456963" fontAlgn="auto">
              <a:spcAft>
                <a:spcPts val="0"/>
              </a:spcAft>
              <a:buFont typeface="Arial"/>
              <a:buChar char="•"/>
              <a:defRPr/>
            </a:pPr>
            <a:endParaRPr lang="en-US" altLang="en-US" sz="2500" dirty="0">
              <a:ea typeface="ＭＳ Ｐゴシック" pitchFamily="34" charset="-128"/>
              <a:cs typeface="+mn-cs"/>
            </a:endParaRPr>
          </a:p>
          <a:p>
            <a:pPr marL="342722" indent="-342722" defTabSz="456963" fontAlgn="auto">
              <a:spcAft>
                <a:spcPts val="0"/>
              </a:spcAft>
              <a:buFont typeface="Arial"/>
              <a:buChar char="•"/>
              <a:defRPr/>
            </a:pPr>
            <a:r>
              <a:rPr lang="en-US" altLang="en-US" sz="2500" dirty="0">
                <a:ea typeface="ＭＳ Ｐゴシック" pitchFamily="34" charset="-128"/>
                <a:cs typeface="+mn-cs"/>
              </a:rPr>
              <a:t>We have temporary accounts for today.</a:t>
            </a:r>
          </a:p>
          <a:p>
            <a:pPr marL="342722" indent="-342722" defTabSz="456963" fontAlgn="auto">
              <a:spcAft>
                <a:spcPts val="0"/>
              </a:spcAft>
              <a:buFont typeface="Arial"/>
              <a:buChar char="•"/>
              <a:defRPr/>
            </a:pPr>
            <a:endParaRPr lang="en-US" altLang="en-US" sz="2500" dirty="0">
              <a:ea typeface="ＭＳ Ｐゴシック" pitchFamily="34" charset="-128"/>
              <a:cs typeface="+mn-cs"/>
            </a:endParaRPr>
          </a:p>
        </p:txBody>
      </p:sp>
      <p:sp>
        <p:nvSpPr>
          <p:cNvPr id="2" name="Rectangle 1"/>
          <p:cNvSpPr/>
          <p:nvPr/>
        </p:nvSpPr>
        <p:spPr>
          <a:xfrm>
            <a:off x="3373693" y="6004872"/>
            <a:ext cx="3929281" cy="369332"/>
          </a:xfrm>
          <a:prstGeom prst="rect">
            <a:avLst/>
          </a:prstGeom>
        </p:spPr>
        <p:txBody>
          <a:bodyPr wrap="none">
            <a:spAutoFit/>
          </a:bodyPr>
          <a:lstStyle/>
          <a:p>
            <a:r>
              <a:rPr lang="en-US" dirty="0"/>
              <a:t>https://</a:t>
            </a:r>
            <a:r>
              <a:rPr lang="en-US" dirty="0" err="1"/>
              <a:t>wiki.hpcc.msu.edu</a:t>
            </a:r>
            <a:r>
              <a:rPr lang="en-US" dirty="0"/>
              <a:t>/x/vo2y</a:t>
            </a:r>
          </a:p>
        </p:txBody>
      </p:sp>
    </p:spTree>
    <p:extLst>
      <p:ext uri="{BB962C8B-B14F-4D97-AF65-F5344CB8AC3E}">
        <p14:creationId xmlns:p14="http://schemas.microsoft.com/office/powerpoint/2010/main" val="33404154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34818"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b="1">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261071515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Institute for Cyber Enabled Research</a:t>
            </a:r>
          </a:p>
        </p:txBody>
      </p:sp>
      <p:sp>
        <p:nvSpPr>
          <p:cNvPr id="3" name="Content Placeholder 2"/>
          <p:cNvSpPr>
            <a:spLocks noGrp="1"/>
          </p:cNvSpPr>
          <p:nvPr>
            <p:ph idx="1"/>
          </p:nvPr>
        </p:nvSpPr>
        <p:spPr/>
        <p:txBody>
          <a:bodyPr>
            <a:normAutofit/>
          </a:bodyPr>
          <a:lstStyle/>
          <a:p>
            <a:pPr marL="0" indent="0">
              <a:buNone/>
            </a:pPr>
            <a:r>
              <a:rPr lang="en-US" sz="2800" dirty="0"/>
              <a:t>The Institute for Cyber-Enabled Research (iCER) at Michigan State University (MSU) was established to coordinate and support multidisciplinary resource for computation and computational sciences. The Center's goal is to enhance Michigan’s national and international presence and competitive edge in disciplines and research thrusts that rely on advanced computing.</a:t>
            </a:r>
          </a:p>
          <a:p>
            <a:endParaRPr lang="en-US" sz="2800" dirty="0"/>
          </a:p>
        </p:txBody>
      </p:sp>
    </p:spTree>
    <p:extLst>
      <p:ext uri="{BB962C8B-B14F-4D97-AF65-F5344CB8AC3E}">
        <p14:creationId xmlns:p14="http://schemas.microsoft.com/office/powerpoint/2010/main" val="21362694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atin typeface="Georgia" charset="0"/>
                <a:ea typeface="ＭＳ Ｐゴシック" charset="0"/>
              </a:rPr>
              <a:t>Required Software</a:t>
            </a:r>
          </a:p>
        </p:txBody>
      </p:sp>
      <p:sp>
        <p:nvSpPr>
          <p:cNvPr id="62466" name="Text Placeholder 2"/>
          <p:cNvSpPr>
            <a:spLocks noGrp="1"/>
          </p:cNvSpPr>
          <p:nvPr>
            <p:ph idx="1"/>
          </p:nvPr>
        </p:nvSpPr>
        <p:spPr>
          <a:prstGeom prst="rect">
            <a:avLst/>
          </a:prstGeom>
        </p:spPr>
        <p:txBody>
          <a:bodyPr lIns="82945" tIns="41473" rIns="82945" bIns="41473"/>
          <a:lstStyle/>
          <a:p>
            <a:pPr marL="339599" indent="-339599" defTabSz="453278">
              <a:defRPr/>
            </a:pPr>
            <a:r>
              <a:rPr lang="en-US" sz="3300" dirty="0">
                <a:latin typeface="Georgia" charset="0"/>
                <a:cs typeface="Georgia" charset="0"/>
              </a:rPr>
              <a:t>Secure Shell (</a:t>
            </a:r>
            <a:r>
              <a:rPr lang="en-US" sz="3300" dirty="0" err="1">
                <a:latin typeface="Georgia" charset="0"/>
                <a:cs typeface="Georgia" charset="0"/>
              </a:rPr>
              <a:t>ssh</a:t>
            </a:r>
            <a:r>
              <a:rPr lang="en-US" sz="3300" dirty="0">
                <a:latin typeface="Georgia" charset="0"/>
                <a:cs typeface="Georgia" charset="0"/>
              </a:rPr>
              <a:t>)</a:t>
            </a:r>
          </a:p>
          <a:p>
            <a:pPr marL="339599" indent="-339599" defTabSz="453278">
              <a:defRPr/>
            </a:pPr>
            <a:r>
              <a:rPr lang="en-US" sz="3300" dirty="0">
                <a:latin typeface="Georgia" charset="0"/>
                <a:cs typeface="Georgia" charset="0"/>
              </a:rPr>
              <a:t>File transfer</a:t>
            </a:r>
          </a:p>
          <a:p>
            <a:pPr marL="738486" lvl="1" indent="-339599" defTabSz="453278">
              <a:defRPr/>
            </a:pPr>
            <a:r>
              <a:rPr lang="en-US" sz="2900" dirty="0">
                <a:latin typeface="Georgia" charset="0"/>
                <a:cs typeface="Georgia" charset="0"/>
              </a:rPr>
              <a:t>Secure Copy (</a:t>
            </a:r>
            <a:r>
              <a:rPr lang="en-US" sz="2900" dirty="0" err="1">
                <a:latin typeface="Georgia" charset="0"/>
                <a:cs typeface="Georgia" charset="0"/>
              </a:rPr>
              <a:t>scp</a:t>
            </a:r>
            <a:r>
              <a:rPr lang="en-US" sz="2900" dirty="0">
                <a:latin typeface="Georgia" charset="0"/>
                <a:cs typeface="Georgia" charset="0"/>
              </a:rPr>
              <a:t>)</a:t>
            </a:r>
          </a:p>
          <a:p>
            <a:pPr marL="738486" lvl="1" indent="-339599" defTabSz="453278">
              <a:defRPr/>
            </a:pPr>
            <a:r>
              <a:rPr lang="en-US" sz="2900" dirty="0">
                <a:latin typeface="Georgia" charset="0"/>
                <a:cs typeface="Georgia" charset="0"/>
              </a:rPr>
              <a:t>Mapping home directories</a:t>
            </a:r>
          </a:p>
          <a:p>
            <a:pPr marL="339599" indent="-339599" defTabSz="453278">
              <a:defRPr/>
            </a:pPr>
            <a:r>
              <a:rPr lang="en-US" sz="3300" dirty="0">
                <a:latin typeface="Georgia" charset="0"/>
                <a:cs typeface="Georgia" charset="0"/>
              </a:rPr>
              <a:t>Graphical User Interface (x11) </a:t>
            </a:r>
          </a:p>
          <a:p>
            <a:pPr marL="738486" lvl="1" indent="-339599" defTabSz="453278">
              <a:defRPr/>
            </a:pPr>
            <a:r>
              <a:rPr lang="en-US" sz="2900" dirty="0">
                <a:latin typeface="Georgia" charset="0"/>
                <a:cs typeface="Georgia" charset="0"/>
              </a:rPr>
              <a:t>Optional</a:t>
            </a:r>
            <a:endParaRPr lang="en-US" sz="2500" dirty="0">
              <a:latin typeface="Georgia" charset="0"/>
              <a:cs typeface="Georgia" charset="0"/>
            </a:endParaRPr>
          </a:p>
          <a:p>
            <a:pPr marL="0" indent="0" defTabSz="453278">
              <a:buNone/>
              <a:defRPr/>
            </a:pPr>
            <a:endParaRPr lang="en-US" sz="2200" dirty="0">
              <a:latin typeface="Calibri" charset="0"/>
            </a:endParaRPr>
          </a:p>
        </p:txBody>
      </p:sp>
    </p:spTree>
    <p:extLst>
      <p:ext uri="{BB962C8B-B14F-4D97-AF65-F5344CB8AC3E}">
        <p14:creationId xmlns:p14="http://schemas.microsoft.com/office/powerpoint/2010/main" val="17252955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Georgia" charset="0"/>
                <a:ea typeface="ＭＳ Ｐゴシック" charset="0"/>
              </a:rPr>
              <a:t>Apple </a:t>
            </a:r>
          </a:p>
        </p:txBody>
      </p:sp>
      <p:sp>
        <p:nvSpPr>
          <p:cNvPr id="3" name="Content Placeholder 2"/>
          <p:cNvSpPr>
            <a:spLocks noGrp="1"/>
          </p:cNvSpPr>
          <p:nvPr>
            <p:ph idx="1"/>
          </p:nvPr>
        </p:nvSpPr>
        <p:spPr>
          <a:xfrm>
            <a:off x="457200" y="1870246"/>
            <a:ext cx="8229600" cy="4127216"/>
          </a:xfrm>
        </p:spPr>
        <p:txBody>
          <a:bodyPr/>
          <a:lstStyle/>
          <a:p>
            <a:pPr>
              <a:defRPr/>
            </a:pPr>
            <a:r>
              <a:rPr lang="en-US" sz="2400" dirty="0" smtClean="0"/>
              <a:t>Run Terminal program</a:t>
            </a:r>
          </a:p>
          <a:p>
            <a:pPr lvl="1">
              <a:defRPr/>
            </a:pPr>
            <a:r>
              <a:rPr lang="en-US" sz="2000" dirty="0" err="1" smtClean="0"/>
              <a:t>ssh</a:t>
            </a:r>
            <a:r>
              <a:rPr lang="en-US" sz="2000" dirty="0" smtClean="0"/>
              <a:t> – already installed</a:t>
            </a:r>
          </a:p>
          <a:p>
            <a:pPr marL="856813" lvl="2" indent="0">
              <a:buNone/>
              <a:defRPr/>
            </a:pPr>
            <a:r>
              <a:rPr lang="en-US" sz="1800" dirty="0" err="1"/>
              <a:t>s</a:t>
            </a:r>
            <a:r>
              <a:rPr lang="en-US" sz="1800" dirty="0" err="1" smtClean="0"/>
              <a:t>sh</a:t>
            </a:r>
            <a:r>
              <a:rPr lang="en-US" sz="1800" dirty="0" smtClean="0"/>
              <a:t> –X </a:t>
            </a:r>
            <a:r>
              <a:rPr lang="en-US" sz="1800" dirty="0" smtClean="0">
                <a:hlinkClick r:id="rId2"/>
              </a:rPr>
              <a:t>userid@hpcc.msu.edu</a:t>
            </a:r>
            <a:endParaRPr lang="en-US" sz="1800" dirty="0" smtClean="0"/>
          </a:p>
          <a:p>
            <a:pPr lvl="1">
              <a:defRPr/>
            </a:pPr>
            <a:r>
              <a:rPr lang="en-US" sz="2000" dirty="0" err="1" smtClean="0"/>
              <a:t>scp</a:t>
            </a:r>
            <a:r>
              <a:rPr lang="en-US" sz="2000" dirty="0" smtClean="0"/>
              <a:t> – already installed</a:t>
            </a:r>
          </a:p>
          <a:p>
            <a:pPr marL="856813" lvl="2" indent="0">
              <a:buNone/>
              <a:defRPr/>
            </a:pPr>
            <a:r>
              <a:rPr lang="en-US" sz="1800" dirty="0" err="1" smtClean="0"/>
              <a:t>scp</a:t>
            </a:r>
            <a:r>
              <a:rPr lang="en-US" sz="1800" dirty="0" smtClean="0"/>
              <a:t> ./</a:t>
            </a:r>
            <a:r>
              <a:rPr lang="en-US" sz="1800" dirty="0" err="1" smtClean="0"/>
              <a:t>mylocalfile</a:t>
            </a:r>
            <a:r>
              <a:rPr lang="en-US" sz="1800" dirty="0" smtClean="0"/>
              <a:t> </a:t>
            </a:r>
            <a:r>
              <a:rPr lang="en-US" sz="1800" dirty="0" smtClean="0">
                <a:hlinkClick r:id="rId3"/>
              </a:rPr>
              <a:t>userid@hpcc.msu.edu:~/mylocalfile</a:t>
            </a:r>
            <a:endParaRPr lang="en-US" sz="1800" dirty="0" smtClean="0"/>
          </a:p>
          <a:p>
            <a:pPr marL="856813" lvl="2" indent="0">
              <a:buNone/>
              <a:defRPr/>
            </a:pPr>
            <a:endParaRPr lang="en-US" sz="1800" dirty="0" smtClean="0"/>
          </a:p>
          <a:p>
            <a:pPr marL="472327" indent="-414726">
              <a:defRPr/>
            </a:pPr>
            <a:r>
              <a:rPr lang="en-US" sz="2400" dirty="0" smtClean="0"/>
              <a:t>May need to install </a:t>
            </a:r>
            <a:r>
              <a:rPr lang="en-US" sz="2400" dirty="0" err="1" smtClean="0"/>
              <a:t>Xquarts</a:t>
            </a:r>
            <a:r>
              <a:rPr lang="en-US" sz="2400" dirty="0" smtClean="0"/>
              <a:t> (mac X11 Server)</a:t>
            </a:r>
          </a:p>
          <a:p>
            <a:pPr marL="871213" lvl="1" indent="-414726">
              <a:defRPr/>
            </a:pPr>
            <a:r>
              <a:rPr lang="en-US" sz="2000" dirty="0" smtClean="0"/>
              <a:t>Installer should be on USB drive</a:t>
            </a:r>
            <a:endParaRPr lang="en-US" sz="2000" dirty="0"/>
          </a:p>
        </p:txBody>
      </p:sp>
      <p:pic>
        <p:nvPicPr>
          <p:cNvPr id="37891" name="Picture 1" descr="259354.jpeg"/>
          <p:cNvPicPr>
            <a:picLocks noChangeAspect="1"/>
          </p:cNvPicPr>
          <p:nvPr/>
        </p:nvPicPr>
        <p:blipFill>
          <a:blip r:embed="rId4">
            <a:extLst>
              <a:ext uri="{28A0092B-C50C-407E-A947-70E740481C1C}">
                <a14:useLocalDpi xmlns:a14="http://schemas.microsoft.com/office/drawing/2010/main" val="0"/>
              </a:ext>
            </a:extLst>
          </a:blip>
          <a:srcRect l="15633" t="28911" r="43967" b="49924"/>
          <a:stretch>
            <a:fillRect/>
          </a:stretch>
        </p:blipFill>
        <p:spPr bwMode="auto">
          <a:xfrm>
            <a:off x="4295520" y="5276331"/>
            <a:ext cx="3322080" cy="114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descr="AA02005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69120" y="249147"/>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9628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Georgia" charset="0"/>
                <a:ea typeface="ＭＳ Ｐゴシック" charset="0"/>
              </a:rPr>
              <a:t>Windows Software</a:t>
            </a:r>
          </a:p>
        </p:txBody>
      </p:sp>
      <p:sp>
        <p:nvSpPr>
          <p:cNvPr id="62466" name="Text Placeholder 2"/>
          <p:cNvSpPr>
            <a:spLocks noGrp="1"/>
          </p:cNvSpPr>
          <p:nvPr>
            <p:ph idx="1"/>
          </p:nvPr>
        </p:nvSpPr>
        <p:spPr>
          <a:prstGeom prst="rect">
            <a:avLst/>
          </a:prstGeom>
        </p:spPr>
        <p:txBody>
          <a:bodyPr lIns="82945" tIns="41473" rIns="82945" bIns="41473"/>
          <a:lstStyle/>
          <a:p>
            <a:pPr marL="339599" indent="-339599" defTabSz="453278">
              <a:defRPr/>
            </a:pPr>
            <a:r>
              <a:rPr lang="en-US" sz="2500" dirty="0" err="1">
                <a:latin typeface="Georgia" charset="0"/>
                <a:cs typeface="Georgia" charset="0"/>
              </a:rPr>
              <a:t>PuTTY</a:t>
            </a:r>
            <a:r>
              <a:rPr lang="en-US" sz="2500" dirty="0">
                <a:latin typeface="Georgia" charset="0"/>
                <a:cs typeface="Georgia" charset="0"/>
              </a:rPr>
              <a:t>: </a:t>
            </a:r>
          </a:p>
          <a:p>
            <a:pPr marL="738194" lvl="1" indent="-282041" defTabSz="453278">
              <a:defRPr/>
            </a:pPr>
            <a:r>
              <a:rPr lang="en-US" sz="2300" dirty="0">
                <a:latin typeface="Georgia" charset="0"/>
                <a:cs typeface="Georgia" charset="0"/>
                <a:hlinkClick r:id="rId2"/>
              </a:rPr>
              <a:t>http://www.chiark.greenend.org.uk/~sgtatham/putty/</a:t>
            </a:r>
            <a:endParaRPr lang="en-US" sz="2300" dirty="0">
              <a:latin typeface="Georgia" charset="0"/>
              <a:cs typeface="Georgia" charset="0"/>
            </a:endParaRPr>
          </a:p>
          <a:p>
            <a:pPr marL="339599" indent="-339599" defTabSz="453278">
              <a:defRPr/>
            </a:pPr>
            <a:r>
              <a:rPr lang="en-US" sz="2500" dirty="0" err="1">
                <a:latin typeface="Georgia" charset="0"/>
                <a:cs typeface="Georgia" charset="0"/>
              </a:rPr>
              <a:t>Xming</a:t>
            </a:r>
            <a:r>
              <a:rPr lang="en-US" sz="2500" dirty="0">
                <a:latin typeface="Georgia" charset="0"/>
                <a:cs typeface="Georgia" charset="0"/>
              </a:rPr>
              <a:t>:</a:t>
            </a:r>
          </a:p>
          <a:p>
            <a:pPr marL="738194" lvl="1" indent="-282041" defTabSz="453278">
              <a:defRPr/>
            </a:pPr>
            <a:r>
              <a:rPr lang="en-US" sz="2300" dirty="0">
                <a:latin typeface="Georgia" charset="0"/>
                <a:cs typeface="Georgia" charset="0"/>
                <a:hlinkClick r:id="rId3"/>
              </a:rPr>
              <a:t>http://www.straightrunning.com/XmingNotes/</a:t>
            </a:r>
            <a:endParaRPr lang="en-US" sz="2300" dirty="0">
              <a:latin typeface="Georgia" charset="0"/>
              <a:cs typeface="Georgia" charset="0"/>
            </a:endParaRPr>
          </a:p>
          <a:p>
            <a:pPr marL="339599" indent="-339599" defTabSz="453278">
              <a:defRPr/>
            </a:pPr>
            <a:r>
              <a:rPr lang="en-US" sz="2500" dirty="0" err="1">
                <a:latin typeface="Georgia" charset="0"/>
                <a:cs typeface="Georgia" charset="0"/>
              </a:rPr>
              <a:t>Xming</a:t>
            </a:r>
            <a:r>
              <a:rPr lang="en-US" sz="2500" dirty="0">
                <a:latin typeface="Georgia" charset="0"/>
                <a:cs typeface="Georgia" charset="0"/>
              </a:rPr>
              <a:t> install: </a:t>
            </a:r>
          </a:p>
          <a:p>
            <a:pPr marL="738194" lvl="1" indent="-282041" defTabSz="453278">
              <a:defRPr/>
            </a:pPr>
            <a:r>
              <a:rPr lang="en-US" sz="2300" dirty="0">
                <a:latin typeface="Georgia" charset="0"/>
                <a:cs typeface="Georgia" charset="0"/>
                <a:hlinkClick r:id="rId4"/>
              </a:rPr>
              <a:t>https://wiki.hpcc.msu.edu/x/swAk</a:t>
            </a:r>
            <a:endParaRPr lang="en-US" sz="2300" dirty="0">
              <a:latin typeface="Georgia" charset="0"/>
              <a:cs typeface="Georgia" charset="0"/>
            </a:endParaRPr>
          </a:p>
          <a:p>
            <a:pPr marL="339599" indent="-339599" defTabSz="453278">
              <a:defRPr/>
            </a:pPr>
            <a:r>
              <a:rPr lang="en-US" sz="2500" dirty="0" err="1">
                <a:latin typeface="Georgia" charset="0"/>
                <a:cs typeface="Georgia" charset="0"/>
              </a:rPr>
              <a:t>WinSCP</a:t>
            </a:r>
            <a:r>
              <a:rPr lang="en-US" sz="2500" dirty="0">
                <a:latin typeface="Georgia" charset="0"/>
                <a:cs typeface="Georgia" charset="0"/>
              </a:rPr>
              <a:t>: </a:t>
            </a:r>
          </a:p>
          <a:p>
            <a:pPr marL="738194" lvl="1" indent="-282041" defTabSz="453278">
              <a:defRPr/>
            </a:pPr>
            <a:r>
              <a:rPr lang="en-US" sz="2300" dirty="0">
                <a:latin typeface="Georgia" charset="0"/>
                <a:cs typeface="Georgia" charset="0"/>
                <a:hlinkClick r:id="rId5"/>
              </a:rPr>
              <a:t>http://winscp.net</a:t>
            </a:r>
            <a:endParaRPr lang="en-US" sz="2300" dirty="0">
              <a:latin typeface="Georgia" charset="0"/>
              <a:cs typeface="Georgia" charset="0"/>
            </a:endParaRPr>
          </a:p>
          <a:p>
            <a:pPr marL="0" indent="0" defTabSz="453278">
              <a:buNone/>
              <a:defRPr/>
            </a:pPr>
            <a:endParaRPr lang="en-US" sz="1600" dirty="0">
              <a:latin typeface="Calibri" charset="0"/>
            </a:endParaRPr>
          </a:p>
        </p:txBody>
      </p:sp>
    </p:spTree>
    <p:extLst>
      <p:ext uri="{BB962C8B-B14F-4D97-AF65-F5344CB8AC3E}">
        <p14:creationId xmlns:p14="http://schemas.microsoft.com/office/powerpoint/2010/main" val="19276639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atin typeface="Georgia" charset="0"/>
                <a:ea typeface="ＭＳ Ｐゴシック" charset="0"/>
              </a:rPr>
              <a:t>MobaXterm (windows)</a:t>
            </a:r>
          </a:p>
        </p:txBody>
      </p:sp>
      <p:sp>
        <p:nvSpPr>
          <p:cNvPr id="39938" name="Content Placeholder 2"/>
          <p:cNvSpPr>
            <a:spLocks noGrp="1"/>
          </p:cNvSpPr>
          <p:nvPr>
            <p:ph idx="1"/>
          </p:nvPr>
        </p:nvSpPr>
        <p:spPr>
          <a:xfrm>
            <a:off x="457200" y="1815503"/>
            <a:ext cx="8229600" cy="4127216"/>
          </a:xfrm>
        </p:spPr>
        <p:txBody>
          <a:bodyPr/>
          <a:lstStyle/>
          <a:p>
            <a:r>
              <a:rPr lang="en-US" sz="2800" dirty="0">
                <a:latin typeface="Calibri" charset="0"/>
                <a:ea typeface="ＭＳ Ｐゴシック" charset="0"/>
                <a:cs typeface="ＭＳ Ｐゴシック" charset="0"/>
              </a:rPr>
              <a:t>Complete toolbox for remote computing:</a:t>
            </a:r>
          </a:p>
          <a:p>
            <a:pPr lvl="1"/>
            <a:r>
              <a:rPr lang="en-US" sz="2400" dirty="0">
                <a:latin typeface="Calibri" charset="0"/>
                <a:ea typeface="ＭＳ Ｐゴシック" charset="0"/>
              </a:rPr>
              <a:t>Multi-tab terminal</a:t>
            </a:r>
          </a:p>
          <a:p>
            <a:pPr lvl="1"/>
            <a:r>
              <a:rPr lang="en-US" sz="2400" dirty="0">
                <a:latin typeface="Calibri" charset="0"/>
                <a:ea typeface="ＭＳ Ｐゴシック" charset="0"/>
              </a:rPr>
              <a:t>X11 server</a:t>
            </a:r>
          </a:p>
          <a:p>
            <a:pPr lvl="1"/>
            <a:r>
              <a:rPr lang="en-US" sz="2400" dirty="0">
                <a:latin typeface="Calibri" charset="0"/>
                <a:ea typeface="ＭＳ Ｐゴシック" charset="0"/>
              </a:rPr>
              <a:t>SSH</a:t>
            </a:r>
          </a:p>
          <a:p>
            <a:pPr lvl="1"/>
            <a:r>
              <a:rPr lang="en-US" sz="2400" dirty="0">
                <a:latin typeface="Calibri" charset="0"/>
                <a:ea typeface="ＭＳ Ｐゴシック" charset="0"/>
              </a:rPr>
              <a:t>File transfer</a:t>
            </a:r>
          </a:p>
          <a:p>
            <a:pPr lvl="1"/>
            <a:r>
              <a:rPr lang="en-US" sz="2400" dirty="0">
                <a:latin typeface="Calibri" charset="0"/>
                <a:ea typeface="ＭＳ Ｐゴシック" charset="0"/>
              </a:rPr>
              <a:t>More</a:t>
            </a:r>
          </a:p>
          <a:p>
            <a:pPr lvl="1"/>
            <a:endParaRPr lang="en-US" sz="2400" dirty="0">
              <a:latin typeface="Calibri" charset="0"/>
              <a:ea typeface="ＭＳ Ｐゴシック" charset="0"/>
            </a:endParaRPr>
          </a:p>
          <a:p>
            <a:r>
              <a:rPr lang="en-US" sz="2800" dirty="0" err="1">
                <a:latin typeface="Calibri" charset="0"/>
                <a:ea typeface="ＭＳ Ｐゴシック" charset="0"/>
                <a:cs typeface="ＭＳ Ｐゴシック" charset="0"/>
              </a:rPr>
              <a:t>Opensource</a:t>
            </a:r>
            <a:endParaRPr lang="en-US" sz="2800" dirty="0">
              <a:latin typeface="Calibri" charset="0"/>
              <a:ea typeface="ＭＳ Ｐゴシック" charset="0"/>
              <a:cs typeface="ＭＳ Ｐゴシック" charset="0"/>
            </a:endParaRPr>
          </a:p>
          <a:p>
            <a:r>
              <a:rPr lang="en-US" sz="2800" dirty="0">
                <a:latin typeface="Calibri" charset="0"/>
                <a:ea typeface="ＭＳ Ｐゴシック" charset="0"/>
                <a:cs typeface="ＭＳ Ｐゴシック" charset="0"/>
                <a:hlinkClick r:id="rId2"/>
              </a:rPr>
              <a:t>http://mobaxterm.mobatek.net/</a:t>
            </a:r>
            <a:r>
              <a:rPr lang="en-US" sz="2800" dirty="0">
                <a:latin typeface="Calibri" charset="0"/>
                <a:ea typeface="ＭＳ Ｐゴシック" charset="0"/>
                <a:cs typeface="ＭＳ Ｐゴシック" charset="0"/>
              </a:rPr>
              <a:t> </a:t>
            </a:r>
          </a:p>
        </p:txBody>
      </p:sp>
      <p:pic>
        <p:nvPicPr>
          <p:cNvPr id="39939"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3760" y="2599473"/>
            <a:ext cx="2926080" cy="292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4452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Georgia" charset="0"/>
                <a:ea typeface="ＭＳ Ｐゴシック" charset="0"/>
              </a:rPr>
              <a:t>Exercise: Portable HPCC</a:t>
            </a:r>
          </a:p>
        </p:txBody>
      </p:sp>
      <p:sp>
        <p:nvSpPr>
          <p:cNvPr id="40962" name="Content Placeholder 2"/>
          <p:cNvSpPr>
            <a:spLocks noGrp="1"/>
          </p:cNvSpPr>
          <p:nvPr>
            <p:ph idx="1"/>
          </p:nvPr>
        </p:nvSpPr>
        <p:spPr/>
        <p:txBody>
          <a:bodyPr/>
          <a:lstStyle/>
          <a:p>
            <a:r>
              <a:rPr lang="en-US">
                <a:latin typeface="Calibri" charset="0"/>
                <a:ea typeface="ＭＳ Ｐゴシック" charset="0"/>
                <a:cs typeface="ＭＳ Ｐゴシック" charset="0"/>
              </a:rPr>
              <a:t>If you have Windows</a:t>
            </a:r>
          </a:p>
          <a:p>
            <a:r>
              <a:rPr lang="en-US">
                <a:latin typeface="Calibri" charset="0"/>
                <a:ea typeface="ＭＳ Ｐゴシック" charset="0"/>
                <a:cs typeface="ＭＳ Ｐゴシック" charset="0"/>
              </a:rPr>
              <a:t>Plug in your USB thumb drive</a:t>
            </a:r>
          </a:p>
          <a:p>
            <a:r>
              <a:rPr lang="en-US">
                <a:latin typeface="Calibri" charset="0"/>
                <a:ea typeface="ＭＳ Ｐゴシック" charset="0"/>
                <a:cs typeface="ＭＳ Ｐゴシック" charset="0"/>
              </a:rPr>
              <a:t>Open the thumb drive folder and select</a:t>
            </a:r>
          </a:p>
          <a:p>
            <a:pPr lvl="1"/>
            <a:r>
              <a:rPr lang="en-US">
                <a:latin typeface="Calibri" charset="0"/>
                <a:ea typeface="ＭＳ Ｐゴシック" charset="0"/>
              </a:rPr>
              <a:t>PortableApps</a:t>
            </a:r>
          </a:p>
          <a:p>
            <a:r>
              <a:rPr lang="en-US">
                <a:latin typeface="Calibri" charset="0"/>
                <a:ea typeface="ＭＳ Ｐゴシック" charset="0"/>
                <a:cs typeface="ＭＳ Ｐゴシック" charset="0"/>
              </a:rPr>
              <a:t>You should see a new menu in your system tray for navigating</a:t>
            </a:r>
          </a:p>
        </p:txBody>
      </p:sp>
      <p:pic>
        <p:nvPicPr>
          <p:cNvPr id="40963" name="Picture 1" descr="259354.jpeg"/>
          <p:cNvPicPr>
            <a:picLocks noChangeAspect="1"/>
          </p:cNvPicPr>
          <p:nvPr/>
        </p:nvPicPr>
        <p:blipFill>
          <a:blip r:embed="rId2">
            <a:extLst>
              <a:ext uri="{28A0092B-C50C-407E-A947-70E740481C1C}">
                <a14:useLocalDpi xmlns:a14="http://schemas.microsoft.com/office/drawing/2010/main" val="0"/>
              </a:ext>
            </a:extLst>
          </a:blip>
          <a:srcRect l="15633" t="28911" r="43967" b="49924"/>
          <a:stretch>
            <a:fillRect/>
          </a:stretch>
        </p:blipFill>
        <p:spPr bwMode="auto">
          <a:xfrm>
            <a:off x="4295520" y="5072384"/>
            <a:ext cx="3322080" cy="114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3" descr="AA020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781550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sz="3600">
                <a:latin typeface="Georgia" charset="0"/>
              </a:rPr>
              <a:t>Exercise: Connect to HPCC</a:t>
            </a:r>
          </a:p>
        </p:txBody>
      </p:sp>
      <p:sp>
        <p:nvSpPr>
          <p:cNvPr id="61442" name="Content Placeholder 3"/>
          <p:cNvSpPr>
            <a:spLocks noGrp="1"/>
          </p:cNvSpPr>
          <p:nvPr>
            <p:ph idx="1"/>
          </p:nvPr>
        </p:nvSpPr>
        <p:spPr/>
        <p:txBody>
          <a:bodyPr/>
          <a:lstStyle/>
          <a:p>
            <a:pPr>
              <a:defRPr/>
            </a:pPr>
            <a:r>
              <a:rPr lang="en-US" sz="2000" dirty="0">
                <a:latin typeface="Calibri" charset="0"/>
              </a:rPr>
              <a:t>Step 1: Log into </a:t>
            </a:r>
            <a:r>
              <a:rPr lang="en-US" sz="2000" dirty="0" err="1" smtClean="0">
                <a:latin typeface="Calibri" charset="0"/>
              </a:rPr>
              <a:t>gateway.hpcc.msu.edu</a:t>
            </a:r>
            <a:endParaRPr lang="en-US" sz="2000" dirty="0">
              <a:latin typeface="Calibri" charset="0"/>
            </a:endParaRPr>
          </a:p>
          <a:p>
            <a:pPr>
              <a:defRPr/>
            </a:pPr>
            <a:r>
              <a:rPr lang="en-US" sz="2000" dirty="0">
                <a:latin typeface="Calibri" charset="0"/>
              </a:rPr>
              <a:t>Step 2: </a:t>
            </a:r>
            <a:r>
              <a:rPr lang="en-US" sz="2000" dirty="0" err="1">
                <a:latin typeface="Calibri" charset="0"/>
              </a:rPr>
              <a:t>ssh</a:t>
            </a:r>
            <a:r>
              <a:rPr lang="en-US" sz="2000" dirty="0">
                <a:latin typeface="Calibri" charset="0"/>
              </a:rPr>
              <a:t> into a </a:t>
            </a:r>
            <a:r>
              <a:rPr lang="en-US" sz="2000" dirty="0" err="1">
                <a:latin typeface="Calibri" charset="0"/>
              </a:rPr>
              <a:t>dev</a:t>
            </a:r>
            <a:r>
              <a:rPr lang="en-US" sz="2000" dirty="0">
                <a:latin typeface="Calibri" charset="0"/>
              </a:rPr>
              <a:t> node (developer node)</a:t>
            </a:r>
          </a:p>
          <a:p>
            <a:pPr lvl="1">
              <a:buFont typeface="Lucida Grande"/>
              <a:buChar char="&gt;"/>
              <a:defRPr/>
            </a:pPr>
            <a:r>
              <a:rPr lang="en-US" sz="2000" b="1" dirty="0" err="1">
                <a:solidFill>
                  <a:srgbClr val="008000"/>
                </a:solidFill>
                <a:latin typeface="Courier New" charset="0"/>
                <a:cs typeface="Courier New" charset="0"/>
              </a:rPr>
              <a:t>ssh</a:t>
            </a:r>
            <a:r>
              <a:rPr lang="en-US" sz="2000" b="1" dirty="0">
                <a:solidFill>
                  <a:srgbClr val="008000"/>
                </a:solidFill>
                <a:latin typeface="Courier New" charset="0"/>
                <a:cs typeface="Courier New" charset="0"/>
              </a:rPr>
              <a:t> dev-intel10</a:t>
            </a:r>
            <a:endParaRPr lang="en-US" sz="1800" dirty="0">
              <a:latin typeface="Calibri" charset="0"/>
              <a:cs typeface="ＭＳ Ｐゴシック" charset="0"/>
            </a:endParaRPr>
          </a:p>
          <a:p>
            <a:pPr>
              <a:defRPr/>
            </a:pPr>
            <a:r>
              <a:rPr lang="en-US" sz="2000" dirty="0">
                <a:latin typeface="Calibri" charset="0"/>
              </a:rPr>
              <a:t>Step 3: execute a command</a:t>
            </a:r>
          </a:p>
          <a:p>
            <a:pPr lvl="1">
              <a:buFont typeface="Lucida Grande"/>
              <a:buChar char="&gt;"/>
              <a:defRPr/>
            </a:pPr>
            <a:r>
              <a:rPr lang="en-US" sz="2000" b="1" dirty="0">
                <a:solidFill>
                  <a:srgbClr val="008000"/>
                </a:solidFill>
                <a:latin typeface="Courier New" charset="0"/>
                <a:cs typeface="Courier New" charset="0"/>
              </a:rPr>
              <a:t>echo “Hello world”</a:t>
            </a:r>
          </a:p>
        </p:txBody>
      </p:sp>
      <p:pic>
        <p:nvPicPr>
          <p:cNvPr id="41987"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1"/>
          <p:cNvPicPr>
            <a:picLocks noChangeAspect="1"/>
          </p:cNvPicPr>
          <p:nvPr/>
        </p:nvPicPr>
        <p:blipFill>
          <a:blip r:embed="rId3">
            <a:extLst>
              <a:ext uri="{28A0092B-C50C-407E-A947-70E740481C1C}">
                <a14:useLocalDpi xmlns:a14="http://schemas.microsoft.com/office/drawing/2010/main" val="0"/>
              </a:ext>
            </a:extLst>
          </a:blip>
          <a:srcRect l="1494" t="6189" r="1907" b="29041"/>
          <a:stretch>
            <a:fillRect/>
          </a:stretch>
        </p:blipFill>
        <p:spPr bwMode="auto">
          <a:xfrm>
            <a:off x="4072516" y="2751896"/>
            <a:ext cx="4729371" cy="317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07479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p:txBody>
          <a:bodyPr/>
          <a:lstStyle/>
          <a:p>
            <a:pPr eaLnBrk="1" hangingPunct="1"/>
            <a:r>
              <a:rPr lang="en-US">
                <a:latin typeface="Georgia" charset="0"/>
                <a:ea typeface="ＭＳ Ｐゴシック" charset="0"/>
              </a:rPr>
              <a:t>HPCC System Diagram</a:t>
            </a:r>
          </a:p>
        </p:txBody>
      </p:sp>
      <p:pic>
        <p:nvPicPr>
          <p:cNvPr id="43010" name="Picture 1" descr="2012-01-04 HPCC System Diagra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8012"/>
            <a:ext cx="9149760" cy="674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0958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a:latin typeface="Georgia" charset="0"/>
                <a:ea typeface="ＭＳ Ｐゴシック" charset="0"/>
              </a:rPr>
              <a:t>Command Line Interface</a:t>
            </a:r>
          </a:p>
        </p:txBody>
      </p:sp>
      <p:sp>
        <p:nvSpPr>
          <p:cNvPr id="171010" name="Content Placeholder 2"/>
          <p:cNvSpPr>
            <a:spLocks noGrp="1"/>
          </p:cNvSpPr>
          <p:nvPr>
            <p:ph idx="1"/>
          </p:nvPr>
        </p:nvSpPr>
        <p:spPr/>
        <p:txBody>
          <a:bodyPr/>
          <a:lstStyle/>
          <a:p>
            <a:pPr marL="339599" indent="-339599" defTabSz="453278">
              <a:defRPr/>
            </a:pPr>
            <a:r>
              <a:rPr lang="en-US" dirty="0">
                <a:latin typeface="Calibri" charset="0"/>
                <a:ea typeface="ＭＳ Ｐゴシック" charset="0"/>
                <a:cs typeface="ＭＳ Ｐゴシック" charset="0"/>
              </a:rPr>
              <a:t>Command Line Interface (CLI)</a:t>
            </a:r>
          </a:p>
          <a:p>
            <a:pPr marL="339599" indent="-339599" defTabSz="453278">
              <a:defRPr/>
            </a:pPr>
            <a:r>
              <a:rPr lang="en-US" dirty="0">
                <a:latin typeface="Calibri" charset="0"/>
                <a:ea typeface="ＭＳ Ｐゴシック" charset="0"/>
                <a:cs typeface="ＭＳ Ｐゴシック" charset="0"/>
              </a:rPr>
              <a:t>Shell</a:t>
            </a:r>
          </a:p>
          <a:p>
            <a:pPr marL="738194" lvl="1" indent="-282041" defTabSz="453278">
              <a:defRPr/>
            </a:pPr>
            <a:r>
              <a:rPr lang="en-US" sz="2200" dirty="0">
                <a:latin typeface="Calibri" charset="0"/>
              </a:rPr>
              <a:t>Program to run Programs</a:t>
            </a:r>
          </a:p>
          <a:p>
            <a:pPr marL="339599" indent="-339599" defTabSz="453278">
              <a:lnSpc>
                <a:spcPct val="150000"/>
              </a:lnSpc>
              <a:defRPr/>
            </a:pPr>
            <a:r>
              <a:rPr lang="en-US" sz="2700" dirty="0">
                <a:latin typeface="Calibri" charset="0"/>
                <a:cs typeface="+mn-cs"/>
              </a:rPr>
              <a:t>Bash (Bourne Again Shell) </a:t>
            </a:r>
          </a:p>
          <a:p>
            <a:pPr marL="339599" indent="-339599" defTabSz="453278">
              <a:lnSpc>
                <a:spcPct val="150000"/>
              </a:lnSpc>
              <a:defRPr/>
            </a:pPr>
            <a:r>
              <a:rPr lang="en-US" sz="2700" dirty="0">
                <a:latin typeface="Calibri" charset="0"/>
                <a:cs typeface="+mn-cs"/>
              </a:rPr>
              <a:t>Use it because:</a:t>
            </a:r>
          </a:p>
          <a:p>
            <a:pPr marL="738194" lvl="1" indent="-282041" defTabSz="453278">
              <a:lnSpc>
                <a:spcPct val="150000"/>
              </a:lnSpc>
              <a:defRPr/>
            </a:pPr>
            <a:r>
              <a:rPr lang="en-US" sz="2200" dirty="0">
                <a:latin typeface="Calibri" charset="0"/>
              </a:rPr>
              <a:t>many tools only have command-line interfaces</a:t>
            </a:r>
          </a:p>
          <a:p>
            <a:pPr marL="738194" lvl="1" indent="-282041" defTabSz="453278">
              <a:lnSpc>
                <a:spcPct val="150000"/>
              </a:lnSpc>
              <a:defRPr/>
            </a:pPr>
            <a:r>
              <a:rPr lang="en-US" sz="2200" dirty="0">
                <a:latin typeface="Calibri" charset="0"/>
              </a:rPr>
              <a:t>allows you to combine tools in powerful new ways</a:t>
            </a:r>
          </a:p>
          <a:p>
            <a:pPr marL="738194" lvl="1" indent="-282041" defTabSz="453278">
              <a:defRPr/>
            </a:pPr>
            <a:endParaRPr lang="en-US" dirty="0">
              <a:latin typeface="Calibri" charset="0"/>
              <a:ea typeface="ＭＳ Ｐゴシック" charset="0"/>
            </a:endParaRPr>
          </a:p>
        </p:txBody>
      </p:sp>
      <p:sp>
        <p:nvSpPr>
          <p:cNvPr id="2" name="Rectangle 1"/>
          <p:cNvSpPr/>
          <p:nvPr/>
        </p:nvSpPr>
        <p:spPr>
          <a:xfrm>
            <a:off x="4777985" y="2852360"/>
            <a:ext cx="4019049" cy="646331"/>
          </a:xfrm>
          <a:prstGeom prst="rect">
            <a:avLst/>
          </a:prstGeom>
        </p:spPr>
        <p:txBody>
          <a:bodyPr wrap="none">
            <a:spAutoFit/>
          </a:bodyPr>
          <a:lstStyle/>
          <a:p>
            <a:pPr defTabSz="452167"/>
            <a:r>
              <a:rPr lang="en-US" dirty="0" smtClean="0">
                <a:solidFill>
                  <a:srgbClr val="000000"/>
                </a:solidFill>
                <a:latin typeface="Calibri" charset="0"/>
                <a:ea typeface="ＭＳ Ｐゴシック" charset="0"/>
                <a:cs typeface="ＭＳ Ｐゴシック" charset="0"/>
              </a:rPr>
              <a:t>More information, I recommend:</a:t>
            </a:r>
          </a:p>
          <a:p>
            <a:pPr defTabSz="452167"/>
            <a:r>
              <a:rPr lang="en-US" dirty="0">
                <a:solidFill>
                  <a:srgbClr val="000000"/>
                </a:solidFill>
                <a:latin typeface="Calibri" charset="0"/>
                <a:ea typeface="ＭＳ Ｐゴシック" charset="0"/>
                <a:cs typeface="ＭＳ Ｐゴシック" charset="0"/>
              </a:rPr>
              <a:t>	</a:t>
            </a:r>
            <a:r>
              <a:rPr lang="en-US" dirty="0" smtClean="0">
                <a:solidFill>
                  <a:srgbClr val="000000"/>
                </a:solidFill>
                <a:latin typeface="Calibri" charset="0"/>
                <a:ea typeface="ＭＳ Ｐゴシック" charset="0"/>
                <a:cs typeface="ＭＳ Ｐゴシック" charset="0"/>
                <a:hlinkClick r:id="rId2"/>
              </a:rPr>
              <a:t>http</a:t>
            </a:r>
            <a:r>
              <a:rPr lang="en-US" dirty="0">
                <a:solidFill>
                  <a:srgbClr val="000000"/>
                </a:solidFill>
                <a:latin typeface="Calibri" charset="0"/>
                <a:ea typeface="ＭＳ Ｐゴシック" charset="0"/>
                <a:cs typeface="ＭＳ Ｐゴシック" charset="0"/>
                <a:hlinkClick r:id="rId2"/>
              </a:rPr>
              <a:t>://www.softwarecarpentry.org</a:t>
            </a:r>
            <a:r>
              <a:rPr lang="en-US" dirty="0" smtClean="0">
                <a:solidFill>
                  <a:srgbClr val="000000"/>
                </a:solidFill>
                <a:latin typeface="Calibri" charset="0"/>
                <a:ea typeface="ＭＳ Ｐゴシック" charset="0"/>
                <a:cs typeface="ＭＳ Ｐゴシック" charset="0"/>
                <a:hlinkClick r:id="rId2"/>
              </a:rPr>
              <a:t>/</a:t>
            </a:r>
            <a:r>
              <a:rPr lang="en-US" dirty="0" smtClean="0">
                <a:solidFill>
                  <a:srgbClr val="000000"/>
                </a:solidFill>
                <a:latin typeface="Calibri" charset="0"/>
                <a:ea typeface="ＭＳ Ｐゴシック" charset="0"/>
                <a:cs typeface="ＭＳ Ｐゴシック" charset="0"/>
              </a:rPr>
              <a:t> </a:t>
            </a:r>
            <a:endParaRPr lang="en-US" dirty="0">
              <a:solidFill>
                <a:srgbClr val="000000"/>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6714982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p:txBody>
          <a:bodyPr/>
          <a:lstStyle/>
          <a:p>
            <a:pPr eaLnBrk="1" hangingPunct="1"/>
            <a:r>
              <a:rPr lang="en-US">
                <a:latin typeface="Georgia" charset="0"/>
                <a:ea typeface="ＭＳ Ｐゴシック" charset="0"/>
              </a:rPr>
              <a:t>Module System</a:t>
            </a:r>
          </a:p>
        </p:txBody>
      </p:sp>
      <p:sp>
        <p:nvSpPr>
          <p:cNvPr id="54274" name="Rectangle 2"/>
          <p:cNvSpPr>
            <a:spLocks noGrp="1" noChangeArrowheads="1"/>
          </p:cNvSpPr>
          <p:nvPr>
            <p:ph idx="1"/>
          </p:nvPr>
        </p:nvSpPr>
        <p:spPr/>
        <p:txBody>
          <a:bodyPr/>
          <a:lstStyle/>
          <a:p>
            <a:pPr eaLnBrk="1" hangingPunct="1"/>
            <a:r>
              <a:rPr lang="en-US" sz="2400" dirty="0">
                <a:latin typeface="Calibri" charset="0"/>
              </a:rPr>
              <a:t>To maximize the different types of software and system configurations that are available to the users, HPCC uses a Module system</a:t>
            </a:r>
          </a:p>
          <a:p>
            <a:pPr eaLnBrk="1" hangingPunct="1"/>
            <a:r>
              <a:rPr lang="en-US" sz="2400" dirty="0">
                <a:latin typeface="Calibri" charset="0"/>
              </a:rPr>
              <a:t>Key Commands</a:t>
            </a:r>
          </a:p>
          <a:p>
            <a:pPr lvl="1" eaLnBrk="1" hangingPunct="1"/>
            <a:r>
              <a:rPr lang="en-US" sz="2400" b="1" dirty="0">
                <a:latin typeface="Calibri" charset="0"/>
              </a:rPr>
              <a:t>module avail </a:t>
            </a:r>
            <a:r>
              <a:rPr lang="en-US" sz="2400" dirty="0">
                <a:latin typeface="Calibri" charset="0"/>
              </a:rPr>
              <a:t>– show available modules</a:t>
            </a:r>
          </a:p>
          <a:p>
            <a:pPr lvl="1" eaLnBrk="1" hangingPunct="1"/>
            <a:r>
              <a:rPr lang="en-US" sz="2400" b="1" dirty="0">
                <a:latin typeface="Calibri" charset="0"/>
              </a:rPr>
              <a:t>module list </a:t>
            </a:r>
            <a:r>
              <a:rPr lang="en-US" sz="2400" dirty="0">
                <a:latin typeface="Calibri" charset="0"/>
              </a:rPr>
              <a:t>– list currently loaded modules</a:t>
            </a:r>
          </a:p>
          <a:p>
            <a:pPr lvl="1" eaLnBrk="1" hangingPunct="1"/>
            <a:r>
              <a:rPr lang="en-US" sz="2400" b="1" dirty="0">
                <a:latin typeface="Calibri" charset="0"/>
              </a:rPr>
              <a:t>module load </a:t>
            </a:r>
            <a:r>
              <a:rPr lang="en-US" sz="2400" dirty="0" err="1">
                <a:latin typeface="Calibri" charset="0"/>
              </a:rPr>
              <a:t>modulename</a:t>
            </a:r>
            <a:r>
              <a:rPr lang="en-US" sz="2400" dirty="0">
                <a:latin typeface="Calibri" charset="0"/>
              </a:rPr>
              <a:t> – load a module</a:t>
            </a:r>
          </a:p>
          <a:p>
            <a:pPr lvl="1" eaLnBrk="1" hangingPunct="1"/>
            <a:r>
              <a:rPr lang="en-US" sz="2400" b="1" dirty="0">
                <a:latin typeface="Calibri" charset="0"/>
              </a:rPr>
              <a:t>module unload </a:t>
            </a:r>
            <a:r>
              <a:rPr lang="en-US" sz="2400" dirty="0" err="1">
                <a:latin typeface="Calibri" charset="0"/>
              </a:rPr>
              <a:t>modulename</a:t>
            </a:r>
            <a:r>
              <a:rPr lang="en-US" sz="2400" dirty="0">
                <a:latin typeface="Calibri" charset="0"/>
              </a:rPr>
              <a:t> – unload a module</a:t>
            </a:r>
          </a:p>
          <a:p>
            <a:pPr lvl="1" eaLnBrk="1" hangingPunct="1"/>
            <a:r>
              <a:rPr lang="en-US" sz="2400" b="1" dirty="0">
                <a:latin typeface="Calibri" charset="0"/>
              </a:rPr>
              <a:t>module spider keyword </a:t>
            </a:r>
            <a:r>
              <a:rPr lang="en-US" sz="2400" dirty="0">
                <a:latin typeface="Calibri" charset="0"/>
              </a:rPr>
              <a:t>– Search modules for a keyword</a:t>
            </a:r>
          </a:p>
        </p:txBody>
      </p:sp>
    </p:spTree>
    <p:extLst>
      <p:ext uri="{BB962C8B-B14F-4D97-AF65-F5344CB8AC3E}">
        <p14:creationId xmlns:p14="http://schemas.microsoft.com/office/powerpoint/2010/main" val="124732913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sz="3600">
                <a:latin typeface="Georgia" charset="0"/>
              </a:rPr>
              <a:t>Exercise – Module</a:t>
            </a:r>
          </a:p>
        </p:txBody>
      </p:sp>
      <p:sp>
        <p:nvSpPr>
          <p:cNvPr id="56322" name="Content Placeholder 3"/>
          <p:cNvSpPr>
            <a:spLocks noGrp="1"/>
          </p:cNvSpPr>
          <p:nvPr>
            <p:ph idx="1"/>
          </p:nvPr>
        </p:nvSpPr>
        <p:spPr/>
        <p:txBody>
          <a:bodyPr/>
          <a:lstStyle/>
          <a:p>
            <a:r>
              <a:rPr lang="en-US">
                <a:latin typeface="Calibri" charset="0"/>
                <a:ea typeface="ＭＳ Ｐゴシック" charset="0"/>
                <a:cs typeface="ＭＳ Ｐゴシック" charset="0"/>
              </a:rPr>
              <a:t>List loaded modules</a:t>
            </a:r>
          </a:p>
          <a:p>
            <a:pPr lvl="1">
              <a:buFont typeface="Lucida Grande" charset="0"/>
              <a:buChar char="&gt;"/>
            </a:pPr>
            <a:r>
              <a:rPr lang="en-US" b="1">
                <a:solidFill>
                  <a:srgbClr val="008000"/>
                </a:solidFill>
                <a:latin typeface="Courier New" charset="0"/>
                <a:ea typeface="ＭＳ Ｐゴシック" charset="0"/>
                <a:cs typeface="Courier New" charset="0"/>
              </a:rPr>
              <a:t>module list</a:t>
            </a:r>
          </a:p>
          <a:p>
            <a:r>
              <a:rPr lang="en-US">
                <a:latin typeface="Calibri" charset="0"/>
                <a:ea typeface="ＭＳ Ｐゴシック" charset="0"/>
                <a:cs typeface="ＭＳ Ｐゴシック" charset="0"/>
              </a:rPr>
              <a:t>Show available modules:</a:t>
            </a:r>
          </a:p>
          <a:p>
            <a:pPr lvl="1">
              <a:buFont typeface="Lucida Grande" charset="0"/>
              <a:buChar char="&gt;"/>
            </a:pPr>
            <a:r>
              <a:rPr lang="en-US" b="1">
                <a:solidFill>
                  <a:srgbClr val="008000"/>
                </a:solidFill>
                <a:latin typeface="Courier New" charset="0"/>
                <a:ea typeface="ＭＳ Ｐゴシック" charset="0"/>
                <a:cs typeface="Courier New" charset="0"/>
              </a:rPr>
              <a:t>module avail</a:t>
            </a:r>
          </a:p>
          <a:p>
            <a:r>
              <a:rPr lang="en-US">
                <a:latin typeface="Calibri" charset="0"/>
                <a:ea typeface="ＭＳ Ｐゴシック" charset="0"/>
                <a:cs typeface="ＭＳ Ｐゴシック" charset="0"/>
              </a:rPr>
              <a:t>Try an example (Shouldn’t work):</a:t>
            </a:r>
          </a:p>
          <a:p>
            <a:pPr lvl="1">
              <a:buFont typeface="Lucida Grande" charset="0"/>
              <a:buChar char="&gt;"/>
            </a:pPr>
            <a:r>
              <a:rPr lang="en-US" b="1">
                <a:solidFill>
                  <a:srgbClr val="008000"/>
                </a:solidFill>
                <a:latin typeface="Courier New" charset="0"/>
                <a:ea typeface="ＭＳ Ｐゴシック" charset="0"/>
                <a:cs typeface="Courier New" charset="0"/>
              </a:rPr>
              <a:t>powertools </a:t>
            </a:r>
          </a:p>
          <a:p>
            <a:pPr lvl="1">
              <a:buFont typeface="Arial" charset="0"/>
              <a:buNone/>
            </a:pPr>
            <a:endParaRPr lang="en-US">
              <a:latin typeface="Calibri" charset="0"/>
              <a:ea typeface="ＭＳ Ｐゴシック" charset="0"/>
              <a:cs typeface="ＭＳ Ｐゴシック" charset="0"/>
            </a:endParaRPr>
          </a:p>
        </p:txBody>
      </p:sp>
      <p:pic>
        <p:nvPicPr>
          <p:cNvPr id="56323"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8976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WMU/ MSU Partnership</a:t>
            </a:r>
            <a:endParaRPr lang="en-US" dirty="0"/>
          </a:p>
        </p:txBody>
      </p:sp>
      <p:sp>
        <p:nvSpPr>
          <p:cNvPr id="5" name="Content Placeholder 4"/>
          <p:cNvSpPr>
            <a:spLocks noGrp="1"/>
          </p:cNvSpPr>
          <p:nvPr>
            <p:ph idx="1"/>
          </p:nvPr>
        </p:nvSpPr>
        <p:spPr/>
        <p:txBody>
          <a:bodyPr/>
          <a:lstStyle/>
          <a:p>
            <a:r>
              <a:rPr lang="en-US" dirty="0" smtClean="0"/>
              <a:t>WMU researchers are HPCC Buy-in User</a:t>
            </a:r>
          </a:p>
          <a:p>
            <a:endParaRPr lang="en-US" dirty="0"/>
          </a:p>
          <a:p>
            <a:endParaRPr lang="en-US" dirty="0" smtClean="0"/>
          </a:p>
          <a:p>
            <a:r>
              <a:rPr lang="en-US" dirty="0" smtClean="0"/>
              <a:t>Please make sure you send us your login name</a:t>
            </a:r>
          </a:p>
          <a:p>
            <a:pPr lvl="1"/>
            <a:r>
              <a:rPr lang="en-US" dirty="0" smtClean="0"/>
              <a:t>Emailing us from your </a:t>
            </a:r>
            <a:r>
              <a:rPr lang="en-US" dirty="0" err="1" smtClean="0"/>
              <a:t>wmich</a:t>
            </a:r>
            <a:r>
              <a:rPr lang="en-US" dirty="0" smtClean="0"/>
              <a:t> account should be more than sufficient.  </a:t>
            </a:r>
            <a:endParaRPr lang="en-US" dirty="0"/>
          </a:p>
        </p:txBody>
      </p:sp>
      <p:sp>
        <p:nvSpPr>
          <p:cNvPr id="3" name="Rectangle 2"/>
          <p:cNvSpPr/>
          <p:nvPr/>
        </p:nvSpPr>
        <p:spPr>
          <a:xfrm>
            <a:off x="1007657" y="2787803"/>
            <a:ext cx="5622813" cy="584757"/>
          </a:xfrm>
          <a:prstGeom prst="rect">
            <a:avLst/>
          </a:prstGeom>
        </p:spPr>
        <p:txBody>
          <a:bodyPr wrap="none" lIns="91380" tIns="45692" rIns="91380" bIns="45692">
            <a:spAutoFit/>
          </a:bodyPr>
          <a:lstStyle/>
          <a:p>
            <a:pPr lvl="1"/>
            <a:r>
              <a:rPr lang="en-US" sz="3200" dirty="0">
                <a:hlinkClick r:id="rId3"/>
              </a:rPr>
              <a:t>wmichhelp@</a:t>
            </a:r>
            <a:r>
              <a:rPr lang="en-US" sz="3200" dirty="0" smtClean="0">
                <a:hlinkClick r:id="rId3"/>
              </a:rPr>
              <a:t>hpcc.msu.edu</a:t>
            </a:r>
            <a:r>
              <a:rPr lang="en-US" sz="3200" dirty="0" smtClean="0"/>
              <a:t> </a:t>
            </a:r>
            <a:endParaRPr lang="en-US" sz="3200" dirty="0"/>
          </a:p>
        </p:txBody>
      </p:sp>
    </p:spTree>
    <p:extLst>
      <p:ext uri="{BB962C8B-B14F-4D97-AF65-F5344CB8AC3E}">
        <p14:creationId xmlns:p14="http://schemas.microsoft.com/office/powerpoint/2010/main" val="16460841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atin typeface="Georgia" charset="0"/>
                <a:ea typeface="ＭＳ Ｐゴシック" charset="0"/>
              </a:rPr>
              <a:t>Exercise: getexample</a:t>
            </a:r>
          </a:p>
        </p:txBody>
      </p:sp>
      <p:sp>
        <p:nvSpPr>
          <p:cNvPr id="66562" name="Content Placeholder 2"/>
          <p:cNvSpPr>
            <a:spLocks noGrp="1"/>
          </p:cNvSpPr>
          <p:nvPr>
            <p:ph idx="1"/>
          </p:nvPr>
        </p:nvSpPr>
        <p:spPr/>
        <p:txBody>
          <a:bodyPr/>
          <a:lstStyle/>
          <a:p>
            <a:pPr marL="339599" indent="-339599" defTabSz="453278">
              <a:defRPr/>
            </a:pPr>
            <a:r>
              <a:rPr lang="en-US" dirty="0" smtClean="0">
                <a:latin typeface="Calibri" charset="0"/>
                <a:ea typeface="ＭＳ Ｐゴシック" charset="0"/>
                <a:cs typeface="ＭＳ Ｐゴシック" charset="0"/>
              </a:rPr>
              <a:t>Load </a:t>
            </a:r>
            <a:r>
              <a:rPr lang="en-US" dirty="0">
                <a:latin typeface="Calibri" charset="0"/>
                <a:ea typeface="ＭＳ Ｐゴシック" charset="0"/>
                <a:cs typeface="ＭＳ Ｐゴシック" charset="0"/>
              </a:rPr>
              <a:t>a </a:t>
            </a:r>
            <a:r>
              <a:rPr lang="en-US" dirty="0" smtClean="0">
                <a:latin typeface="Calibri" charset="0"/>
                <a:ea typeface="ＭＳ Ｐゴシック" charset="0"/>
                <a:cs typeface="ＭＳ Ｐゴシック" charset="0"/>
              </a:rPr>
              <a:t>module</a:t>
            </a:r>
            <a:r>
              <a:rPr lang="en-US" dirty="0">
                <a:latin typeface="Calibri" charset="0"/>
                <a:ea typeface="ＭＳ Ｐゴシック" charset="0"/>
                <a:cs typeface="ＭＳ Ｐゴシック" charset="0"/>
              </a:rPr>
              <a:t>:</a:t>
            </a:r>
          </a:p>
          <a:p>
            <a:pPr marL="738194" lvl="1" indent="-282041" defTabSz="453278">
              <a:buFont typeface="Lucida Grande"/>
              <a:buChar char="&gt;"/>
              <a:defRPr/>
            </a:pPr>
            <a:r>
              <a:rPr lang="en-US" sz="2400" b="1" dirty="0">
                <a:solidFill>
                  <a:srgbClr val="008000"/>
                </a:solidFill>
                <a:latin typeface="Courier New"/>
                <a:cs typeface="Courier New"/>
              </a:rPr>
              <a:t>module load </a:t>
            </a:r>
            <a:r>
              <a:rPr lang="en-US" sz="2400" b="1" dirty="0" err="1">
                <a:solidFill>
                  <a:srgbClr val="008000"/>
                </a:solidFill>
                <a:latin typeface="Courier New"/>
                <a:cs typeface="Courier New"/>
              </a:rPr>
              <a:t>powertools</a:t>
            </a:r>
            <a:endParaRPr lang="en-US" sz="2400" b="1" dirty="0">
              <a:solidFill>
                <a:srgbClr val="008000"/>
              </a:solidFill>
              <a:latin typeface="Courier New"/>
              <a:cs typeface="Courier New"/>
            </a:endParaRPr>
          </a:p>
          <a:p>
            <a:pPr marL="339599" indent="-339599" defTabSz="453278">
              <a:defRPr/>
            </a:pPr>
            <a:r>
              <a:rPr lang="en-US" dirty="0" smtClean="0">
                <a:latin typeface="Calibri" charset="0"/>
                <a:ea typeface="ＭＳ Ｐゴシック" charset="0"/>
                <a:cs typeface="ＭＳ Ｐゴシック" charset="0"/>
              </a:rPr>
              <a:t>Show </a:t>
            </a:r>
            <a:r>
              <a:rPr lang="en-US" dirty="0" err="1" smtClean="0">
                <a:latin typeface="Calibri" charset="0"/>
                <a:ea typeface="ＭＳ Ｐゴシック" charset="0"/>
                <a:cs typeface="ＭＳ Ｐゴシック" charset="0"/>
              </a:rPr>
              <a:t>powertools</a:t>
            </a:r>
            <a:r>
              <a:rPr lang="en-US" dirty="0" smtClean="0">
                <a:latin typeface="Calibri" charset="0"/>
                <a:ea typeface="ＭＳ Ｐゴシック" charset="0"/>
                <a:cs typeface="ＭＳ Ｐゴシック" charset="0"/>
              </a:rPr>
              <a:t> (should work now):</a:t>
            </a:r>
            <a:endParaRPr lang="en-US" dirty="0">
              <a:latin typeface="Calibri" charset="0"/>
              <a:ea typeface="ＭＳ Ｐゴシック" charset="0"/>
              <a:cs typeface="ＭＳ Ｐゴシック" charset="0"/>
            </a:endParaRPr>
          </a:p>
          <a:p>
            <a:pPr marL="738194" lvl="1" indent="-282041" defTabSz="453278">
              <a:buFont typeface="Lucida Grande"/>
              <a:buChar char="&gt;"/>
              <a:defRPr/>
            </a:pPr>
            <a:r>
              <a:rPr lang="en-US" sz="2400" b="1" dirty="0" err="1">
                <a:solidFill>
                  <a:srgbClr val="008000"/>
                </a:solidFill>
                <a:latin typeface="Courier New"/>
                <a:cs typeface="Courier New"/>
              </a:rPr>
              <a:t>powertools</a:t>
            </a:r>
            <a:endParaRPr lang="en-US" sz="2400" b="1" dirty="0">
              <a:solidFill>
                <a:srgbClr val="008000"/>
              </a:solidFill>
              <a:latin typeface="Courier New"/>
              <a:cs typeface="Courier New"/>
            </a:endParaRPr>
          </a:p>
          <a:p>
            <a:pPr marL="338300" indent="-338300" defTabSz="452026">
              <a:defRPr/>
            </a:pPr>
            <a:r>
              <a:rPr lang="en-US" dirty="0" smtClean="0">
                <a:latin typeface="Calibri" charset="0"/>
                <a:ea typeface="ＭＳ Ｐゴシック" charset="0"/>
                <a:cs typeface="ＭＳ Ｐゴシック" charset="0"/>
              </a:rPr>
              <a:t>Run </a:t>
            </a:r>
            <a:r>
              <a:rPr lang="en-US" dirty="0">
                <a:latin typeface="Calibri" charset="0"/>
                <a:ea typeface="ＭＳ Ｐゴシック" charset="0"/>
                <a:cs typeface="ＭＳ Ｐゴシック" charset="0"/>
              </a:rPr>
              <a:t>the “</a:t>
            </a:r>
            <a:r>
              <a:rPr lang="en-US" altLang="ja-JP" dirty="0" err="1">
                <a:latin typeface="Calibri" charset="0"/>
                <a:ea typeface="ＭＳ Ｐゴシック" charset="0"/>
                <a:cs typeface="ＭＳ Ｐゴシック" charset="0"/>
              </a:rPr>
              <a:t>getexample</a:t>
            </a:r>
            <a:r>
              <a:rPr 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a:t>
            </a:r>
            <a:r>
              <a:rPr lang="en-US" altLang="ja-JP" dirty="0" err="1">
                <a:latin typeface="Calibri" charset="0"/>
                <a:ea typeface="ＭＳ Ｐゴシック" charset="0"/>
                <a:cs typeface="ＭＳ Ｐゴシック" charset="0"/>
              </a:rPr>
              <a:t>powertool</a:t>
            </a:r>
            <a:endParaRPr lang="en-US" altLang="ja-JP" dirty="0">
              <a:latin typeface="Calibri" charset="0"/>
              <a:ea typeface="ＭＳ Ｐゴシック" charset="0"/>
              <a:cs typeface="ＭＳ Ｐゴシック" charset="0"/>
            </a:endParaRPr>
          </a:p>
          <a:p>
            <a:pPr marL="737061" lvl="1" indent="-280718" defTabSz="452026">
              <a:buFont typeface="Lucida Grande" charset="0"/>
              <a:buChar char="&gt;"/>
              <a:defRPr/>
            </a:pPr>
            <a:r>
              <a:rPr lang="en-US" sz="2400" b="1" dirty="0" err="1">
                <a:solidFill>
                  <a:srgbClr val="008000"/>
                </a:solidFill>
                <a:latin typeface="Courier New" charset="0"/>
                <a:cs typeface="Courier New" charset="0"/>
              </a:rPr>
              <a:t>getexample</a:t>
            </a:r>
            <a:endParaRPr lang="en-US" sz="2400" b="1" dirty="0">
              <a:solidFill>
                <a:srgbClr val="008000"/>
              </a:solidFill>
              <a:latin typeface="Courier New" charset="0"/>
              <a:cs typeface="Courier New" charset="0"/>
            </a:endParaRPr>
          </a:p>
          <a:p>
            <a:pPr marL="338300" indent="-338300" defTabSz="452026">
              <a:defRPr/>
            </a:pPr>
            <a:r>
              <a:rPr lang="en-US" dirty="0">
                <a:latin typeface="Calibri" charset="0"/>
                <a:ea typeface="ＭＳ Ｐゴシック" charset="0"/>
                <a:cs typeface="ＭＳ Ｐゴシック" charset="0"/>
              </a:rPr>
              <a:t>Download the </a:t>
            </a:r>
            <a:r>
              <a:rPr lang="en-US" dirty="0" err="1" smtClean="0">
                <a:latin typeface="Calibri" charset="0"/>
                <a:ea typeface="ＭＳ Ｐゴシック" charset="0"/>
                <a:cs typeface="ＭＳ Ｐゴシック" charset="0"/>
              </a:rPr>
              <a:t>helloworld</a:t>
            </a:r>
            <a:r>
              <a:rPr lang="en-US" dirty="0" smtClean="0">
                <a:latin typeface="Calibri" charset="0"/>
                <a:ea typeface="ＭＳ Ｐゴシック" charset="0"/>
                <a:cs typeface="ＭＳ Ｐゴシック" charset="0"/>
              </a:rPr>
              <a:t> example</a:t>
            </a:r>
            <a:endParaRPr lang="en-US" dirty="0">
              <a:latin typeface="Calibri" charset="0"/>
              <a:ea typeface="ＭＳ Ｐゴシック" charset="0"/>
              <a:cs typeface="ＭＳ Ｐゴシック" charset="0"/>
            </a:endParaRPr>
          </a:p>
          <a:p>
            <a:pPr marL="737061" lvl="1" indent="-280718" defTabSz="452026">
              <a:buFont typeface="Lucida Grande" charset="0"/>
              <a:buChar char="&gt;"/>
              <a:defRPr/>
            </a:pPr>
            <a:r>
              <a:rPr lang="en-US" sz="2400" b="1" dirty="0" err="1">
                <a:solidFill>
                  <a:srgbClr val="008000"/>
                </a:solidFill>
                <a:latin typeface="Courier New" charset="0"/>
                <a:cs typeface="Courier New" charset="0"/>
              </a:rPr>
              <a:t>getexample</a:t>
            </a:r>
            <a:r>
              <a:rPr lang="en-US" sz="2400" b="1" dirty="0">
                <a:solidFill>
                  <a:srgbClr val="008000"/>
                </a:solidFill>
                <a:latin typeface="Courier New" charset="0"/>
                <a:cs typeface="Courier New" charset="0"/>
              </a:rPr>
              <a:t> </a:t>
            </a:r>
            <a:r>
              <a:rPr lang="en-US" sz="2400" b="1" dirty="0" err="1">
                <a:solidFill>
                  <a:srgbClr val="008000"/>
                </a:solidFill>
                <a:latin typeface="Courier New" charset="0"/>
                <a:cs typeface="Courier New" charset="0"/>
              </a:rPr>
              <a:t>helloworld</a:t>
            </a:r>
            <a:endParaRPr lang="en-US" sz="2400" dirty="0">
              <a:latin typeface="Calibri" charset="0"/>
            </a:endParaRPr>
          </a:p>
        </p:txBody>
      </p:sp>
      <p:pic>
        <p:nvPicPr>
          <p:cNvPr id="57347"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5240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58370"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b="1">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25237387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sz="4000" dirty="0">
                <a:latin typeface="Georgia" charset="0"/>
                <a:ea typeface="ＭＳ Ｐゴシック" charset="0"/>
              </a:rPr>
              <a:t>SCP/SFTP – </a:t>
            </a:r>
            <a:r>
              <a:rPr lang="en-US" sz="4000" dirty="0" smtClean="0">
                <a:latin typeface="Georgia" charset="0"/>
                <a:ea typeface="ＭＳ Ｐゴシック" charset="0"/>
              </a:rPr>
              <a:t>Secure </a:t>
            </a:r>
            <a:r>
              <a:rPr lang="en-US" sz="4000" dirty="0">
                <a:latin typeface="Georgia" charset="0"/>
                <a:ea typeface="ＭＳ Ｐゴシック" charset="0"/>
              </a:rPr>
              <a:t>File transfer</a:t>
            </a:r>
          </a:p>
        </p:txBody>
      </p:sp>
      <p:sp>
        <p:nvSpPr>
          <p:cNvPr id="62466" name="Text Placeholder 2"/>
          <p:cNvSpPr>
            <a:spLocks noGrp="1"/>
          </p:cNvSpPr>
          <p:nvPr>
            <p:ph idx="1"/>
          </p:nvPr>
        </p:nvSpPr>
        <p:spPr>
          <a:prstGeom prst="rect">
            <a:avLst/>
          </a:prstGeom>
        </p:spPr>
        <p:txBody>
          <a:bodyPr lIns="82945" tIns="41473" rIns="82945" bIns="41473"/>
          <a:lstStyle/>
          <a:p>
            <a:r>
              <a:rPr lang="en-US" sz="2800" dirty="0" err="1">
                <a:latin typeface="Georgia" charset="0"/>
                <a:cs typeface="Georgia" charset="0"/>
              </a:rPr>
              <a:t>WinSCP</a:t>
            </a:r>
            <a:r>
              <a:rPr lang="en-US" sz="2800" dirty="0">
                <a:latin typeface="Georgia" charset="0"/>
                <a:cs typeface="Georgia" charset="0"/>
              </a:rPr>
              <a:t> for </a:t>
            </a:r>
            <a:r>
              <a:rPr lang="en-US" sz="2800" dirty="0" smtClean="0">
                <a:latin typeface="Georgia" charset="0"/>
                <a:cs typeface="Georgia" charset="0"/>
              </a:rPr>
              <a:t>Windows</a:t>
            </a:r>
          </a:p>
          <a:p>
            <a:pPr lvl="1"/>
            <a:r>
              <a:rPr lang="en-US" sz="2400" dirty="0">
                <a:latin typeface="Georgia" charset="0"/>
                <a:cs typeface="Georgia" charset="0"/>
                <a:hlinkClick r:id="rId2"/>
              </a:rPr>
              <a:t>https://wiki.hpcc.msu.edu/x/</a:t>
            </a:r>
            <a:r>
              <a:rPr lang="en-US" sz="2400" dirty="0" smtClean="0">
                <a:latin typeface="Georgia" charset="0"/>
                <a:cs typeface="Georgia" charset="0"/>
                <a:hlinkClick r:id="rId2"/>
              </a:rPr>
              <a:t>Y4nh</a:t>
            </a:r>
            <a:r>
              <a:rPr lang="en-US" sz="2400" dirty="0" smtClean="0">
                <a:latin typeface="Georgia" charset="0"/>
                <a:cs typeface="Georgia" charset="0"/>
              </a:rPr>
              <a:t> </a:t>
            </a:r>
            <a:endParaRPr lang="en-US" sz="2400" dirty="0">
              <a:latin typeface="Georgia" charset="0"/>
              <a:cs typeface="Georgia" charset="0"/>
            </a:endParaRPr>
          </a:p>
          <a:p>
            <a:r>
              <a:rPr lang="en-US" sz="2800" dirty="0">
                <a:latin typeface="Georgia" charset="0"/>
                <a:cs typeface="Georgia" charset="0"/>
              </a:rPr>
              <a:t>Command-line “</a:t>
            </a:r>
            <a:r>
              <a:rPr lang="en-US" altLang="ja-JP" sz="2800" dirty="0" err="1">
                <a:latin typeface="Georgia" charset="0"/>
                <a:cs typeface="Georgia" charset="0"/>
              </a:rPr>
              <a:t>scp</a:t>
            </a:r>
            <a:r>
              <a:rPr lang="en-US" sz="2800" dirty="0">
                <a:latin typeface="Georgia" charset="0"/>
                <a:cs typeface="Georgia" charset="0"/>
              </a:rPr>
              <a:t>”</a:t>
            </a:r>
            <a:r>
              <a:rPr lang="en-US" altLang="ja-JP" sz="2800" dirty="0">
                <a:latin typeface="Georgia" charset="0"/>
                <a:cs typeface="Georgia" charset="0"/>
              </a:rPr>
              <a:t> and </a:t>
            </a:r>
            <a:r>
              <a:rPr lang="en-US" sz="2800" dirty="0">
                <a:latin typeface="Georgia" charset="0"/>
                <a:cs typeface="Georgia" charset="0"/>
              </a:rPr>
              <a:t>“</a:t>
            </a:r>
            <a:r>
              <a:rPr lang="en-US" altLang="ja-JP" sz="2800" dirty="0" err="1">
                <a:latin typeface="Georgia" charset="0"/>
                <a:cs typeface="Georgia" charset="0"/>
              </a:rPr>
              <a:t>sftp</a:t>
            </a:r>
            <a:r>
              <a:rPr lang="en-US" sz="2800" dirty="0" err="1">
                <a:latin typeface="Georgia" charset="0"/>
                <a:cs typeface="Georgia" charset="0"/>
              </a:rPr>
              <a:t>”</a:t>
            </a:r>
            <a:r>
              <a:rPr lang="en-US" altLang="ja-JP" sz="2800" dirty="0" err="1">
                <a:latin typeface="Georgia" charset="0"/>
                <a:cs typeface="Georgia" charset="0"/>
              </a:rPr>
              <a:t>on</a:t>
            </a:r>
            <a:r>
              <a:rPr lang="en-US" altLang="ja-JP" sz="2800" dirty="0">
                <a:latin typeface="Georgia" charset="0"/>
                <a:cs typeface="Georgia" charset="0"/>
              </a:rPr>
              <a:t> Apple/Linux</a:t>
            </a:r>
          </a:p>
          <a:p>
            <a:r>
              <a:rPr lang="en-US" sz="2800" dirty="0">
                <a:latin typeface="Georgia" charset="0"/>
                <a:cs typeface="Georgia" charset="0"/>
              </a:rPr>
              <a:t>Many other </a:t>
            </a:r>
            <a:r>
              <a:rPr lang="en-US" sz="2800" dirty="0" err="1">
                <a:latin typeface="Georgia" charset="0"/>
                <a:cs typeface="Georgia" charset="0"/>
              </a:rPr>
              <a:t>scp</a:t>
            </a:r>
            <a:r>
              <a:rPr lang="en-US" sz="2800" dirty="0">
                <a:latin typeface="Georgia" charset="0"/>
                <a:cs typeface="Georgia" charset="0"/>
              </a:rPr>
              <a:t> and </a:t>
            </a:r>
            <a:r>
              <a:rPr lang="en-US" sz="2800" dirty="0" err="1">
                <a:latin typeface="Georgia" charset="0"/>
                <a:cs typeface="Georgia" charset="0"/>
              </a:rPr>
              <a:t>sftp</a:t>
            </a:r>
            <a:r>
              <a:rPr lang="en-US" sz="2800" dirty="0">
                <a:latin typeface="Georgia" charset="0"/>
                <a:cs typeface="Georgia" charset="0"/>
              </a:rPr>
              <a:t> clients out there as well</a:t>
            </a:r>
          </a:p>
          <a:p>
            <a:r>
              <a:rPr lang="en-US" sz="2800" dirty="0">
                <a:latin typeface="Georgia" charset="0"/>
                <a:cs typeface="Georgia" charset="0"/>
              </a:rPr>
              <a:t>Functions over SSHv2 protocol, very secure</a:t>
            </a:r>
          </a:p>
        </p:txBody>
      </p:sp>
    </p:spTree>
    <p:extLst>
      <p:ext uri="{BB962C8B-B14F-4D97-AF65-F5344CB8AC3E}">
        <p14:creationId xmlns:p14="http://schemas.microsoft.com/office/powerpoint/2010/main" val="338211824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67586"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b="1">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304619948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ChangeArrowheads="1"/>
          </p:cNvSpPr>
          <p:nvPr>
            <p:ph type="title"/>
          </p:nvPr>
        </p:nvSpPr>
        <p:spPr/>
        <p:txBody>
          <a:bodyPr/>
          <a:lstStyle/>
          <a:p>
            <a:pPr eaLnBrk="1" hangingPunct="1"/>
            <a:r>
              <a:rPr lang="en-US">
                <a:latin typeface="Georgia" charset="0"/>
                <a:ea typeface="ＭＳ Ｐゴシック" charset="0"/>
              </a:rPr>
              <a:t>HPCC System Diagram</a:t>
            </a:r>
          </a:p>
        </p:txBody>
      </p:sp>
      <p:pic>
        <p:nvPicPr>
          <p:cNvPr id="69634" name="Picture 1" descr="2012-01-04 HPCC System Diagra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8012"/>
            <a:ext cx="9149760" cy="674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265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sz="3600">
                <a:latin typeface="Georgia" charset="0"/>
              </a:rPr>
              <a:t>Advantages of running Interactively</a:t>
            </a:r>
          </a:p>
        </p:txBody>
      </p:sp>
      <p:sp>
        <p:nvSpPr>
          <p:cNvPr id="72706" name="Content Placeholder 2"/>
          <p:cNvSpPr>
            <a:spLocks noGrp="1"/>
          </p:cNvSpPr>
          <p:nvPr>
            <p:ph idx="1"/>
          </p:nvPr>
        </p:nvSpPr>
        <p:spPr/>
        <p:txBody>
          <a:bodyPr/>
          <a:lstStyle/>
          <a:p>
            <a:r>
              <a:rPr lang="en-US">
                <a:latin typeface="Calibri" charset="0"/>
                <a:ea typeface="ＭＳ Ｐゴシック" charset="0"/>
                <a:cs typeface="ＭＳ Ｐゴシック" charset="0"/>
              </a:rPr>
              <a:t>You do not need to write a submission script</a:t>
            </a:r>
          </a:p>
          <a:p>
            <a:r>
              <a:rPr lang="en-US">
                <a:latin typeface="Calibri" charset="0"/>
                <a:ea typeface="ＭＳ Ｐゴシック" charset="0"/>
                <a:cs typeface="ＭＳ Ｐゴシック" charset="0"/>
              </a:rPr>
              <a:t>You do not need to wait in the queue</a:t>
            </a:r>
          </a:p>
          <a:p>
            <a:r>
              <a:rPr lang="en-US">
                <a:latin typeface="Calibri" charset="0"/>
                <a:ea typeface="ＭＳ Ｐゴシック" charset="0"/>
                <a:cs typeface="ＭＳ Ｐゴシック" charset="0"/>
              </a:rPr>
              <a:t>You can provide input to and get feedback from your programs as they are running</a:t>
            </a:r>
          </a:p>
        </p:txBody>
      </p:sp>
    </p:spTree>
    <p:extLst>
      <p:ext uri="{BB962C8B-B14F-4D97-AF65-F5344CB8AC3E}">
        <p14:creationId xmlns:p14="http://schemas.microsoft.com/office/powerpoint/2010/main" val="243797453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sz="3600" dirty="0">
                <a:latin typeface="Georgia" charset="0"/>
              </a:rPr>
              <a:t>Disadvantages of running Interactively</a:t>
            </a:r>
          </a:p>
        </p:txBody>
      </p:sp>
      <p:sp>
        <p:nvSpPr>
          <p:cNvPr id="73730" name="Content Placeholder 2"/>
          <p:cNvSpPr>
            <a:spLocks noGrp="1"/>
          </p:cNvSpPr>
          <p:nvPr>
            <p:ph idx="1"/>
          </p:nvPr>
        </p:nvSpPr>
        <p:spPr/>
        <p:txBody>
          <a:bodyPr/>
          <a:lstStyle/>
          <a:p>
            <a:r>
              <a:rPr lang="en-US" sz="2800" dirty="0">
                <a:latin typeface="Calibri" charset="0"/>
              </a:rPr>
              <a:t>All the resources on </a:t>
            </a:r>
            <a:r>
              <a:rPr lang="en-US" sz="2800" dirty="0" smtClean="0">
                <a:latin typeface="Calibri" charset="0"/>
              </a:rPr>
              <a:t>Interactive nodes </a:t>
            </a:r>
            <a:r>
              <a:rPr lang="en-US" sz="2800" dirty="0">
                <a:latin typeface="Calibri" charset="0"/>
              </a:rPr>
              <a:t>are shared between all users.</a:t>
            </a:r>
          </a:p>
          <a:p>
            <a:r>
              <a:rPr lang="en-US" sz="2800" dirty="0">
                <a:latin typeface="Calibri" charset="0"/>
              </a:rPr>
              <a:t>Any single process is limited to 2 hours of </a:t>
            </a:r>
            <a:r>
              <a:rPr lang="en-US" sz="2800" dirty="0" err="1">
                <a:latin typeface="Calibri" charset="0"/>
              </a:rPr>
              <a:t>cpu</a:t>
            </a:r>
            <a:r>
              <a:rPr lang="en-US" sz="2800" dirty="0">
                <a:latin typeface="Calibri" charset="0"/>
              </a:rPr>
              <a:t> time. If a process runs longer than 2 hours it will be killed.</a:t>
            </a:r>
          </a:p>
          <a:p>
            <a:r>
              <a:rPr lang="en-US" sz="2800" dirty="0">
                <a:latin typeface="Calibri" charset="0"/>
              </a:rPr>
              <a:t>Programs that </a:t>
            </a:r>
            <a:r>
              <a:rPr lang="en-US" sz="2800" dirty="0" err="1">
                <a:latin typeface="Calibri" charset="0"/>
              </a:rPr>
              <a:t>overutilize</a:t>
            </a:r>
            <a:r>
              <a:rPr lang="en-US" sz="2800" dirty="0">
                <a:latin typeface="Calibri" charset="0"/>
              </a:rPr>
              <a:t> the resources on </a:t>
            </a:r>
            <a:r>
              <a:rPr lang="en-US" sz="2800" dirty="0" smtClean="0">
                <a:latin typeface="Calibri" charset="0"/>
              </a:rPr>
              <a:t>an integrative node </a:t>
            </a:r>
            <a:r>
              <a:rPr lang="en-US" sz="2800" dirty="0">
                <a:latin typeface="Calibri" charset="0"/>
              </a:rPr>
              <a:t>(preventing other to use the system) can be killed without warning.</a:t>
            </a:r>
          </a:p>
          <a:p>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416609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84994"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b="1">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10350278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p:txBody>
          <a:bodyPr/>
          <a:lstStyle/>
          <a:p>
            <a:pPr eaLnBrk="1" hangingPunct="1"/>
            <a:r>
              <a:rPr lang="en-US">
                <a:latin typeface="Georgia" charset="0"/>
                <a:ea typeface="ＭＳ Ｐゴシック" charset="0"/>
              </a:rPr>
              <a:t>HPCC System Diagram</a:t>
            </a:r>
          </a:p>
        </p:txBody>
      </p:sp>
      <p:pic>
        <p:nvPicPr>
          <p:cNvPr id="87042" name="Picture 1" descr="2012-01-04 HPCC System Diagra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8012"/>
            <a:ext cx="9149760" cy="674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424744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atin typeface="Georgia" charset="0"/>
                <a:ea typeface="ＭＳ Ｐゴシック" charset="0"/>
              </a:rPr>
              <a:t>Submission Script</a:t>
            </a:r>
          </a:p>
        </p:txBody>
      </p:sp>
      <p:sp>
        <p:nvSpPr>
          <p:cNvPr id="89090" name="Content Placeholder 2"/>
          <p:cNvSpPr>
            <a:spLocks noGrp="1"/>
          </p:cNvSpPr>
          <p:nvPr>
            <p:ph idx="1"/>
          </p:nvPr>
        </p:nvSpPr>
        <p:spPr/>
        <p:txBody>
          <a:bodyPr/>
          <a:lstStyle/>
          <a:p>
            <a:pPr marL="466567" indent="-466567">
              <a:buFont typeface="Calibri" charset="0"/>
              <a:buAutoNum type="arabicPeriod"/>
            </a:pPr>
            <a:r>
              <a:rPr lang="en-US" sz="4900">
                <a:latin typeface="Calibri" charset="0"/>
              </a:rPr>
              <a:t>List of required resources</a:t>
            </a:r>
          </a:p>
          <a:p>
            <a:pPr marL="466567" indent="-466567">
              <a:buFont typeface="Calibri" charset="0"/>
              <a:buAutoNum type="arabicPeriod"/>
            </a:pPr>
            <a:r>
              <a:rPr lang="en-US" sz="4900">
                <a:latin typeface="Calibri" charset="0"/>
              </a:rPr>
              <a:t>All command line instructions needed to run the computation</a:t>
            </a:r>
          </a:p>
        </p:txBody>
      </p:sp>
    </p:spTree>
    <p:extLst>
      <p:ext uri="{BB962C8B-B14F-4D97-AF65-F5344CB8AC3E}">
        <p14:creationId xmlns:p14="http://schemas.microsoft.com/office/powerpoint/2010/main" val="1978232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a:latin typeface="Century Gothic" charset="0"/>
              </a:rPr>
              <a:t>Research Resource</a:t>
            </a:r>
          </a:p>
        </p:txBody>
      </p:sp>
      <p:sp>
        <p:nvSpPr>
          <p:cNvPr id="3" name="Content Placeholder 2"/>
          <p:cNvSpPr>
            <a:spLocks noGrp="1"/>
          </p:cNvSpPr>
          <p:nvPr>
            <p:ph idx="1"/>
          </p:nvPr>
        </p:nvSpPr>
        <p:spPr>
          <a:xfrm>
            <a:off x="456480" y="1968691"/>
            <a:ext cx="8231040" cy="4526395"/>
          </a:xfrm>
        </p:spPr>
        <p:txBody>
          <a:bodyPr/>
          <a:lstStyle/>
          <a:p>
            <a:pPr marL="0" indent="0" defTabSz="456963" fontAlgn="auto">
              <a:spcAft>
                <a:spcPts val="0"/>
              </a:spcAft>
              <a:buNone/>
              <a:defRPr/>
            </a:pPr>
            <a:r>
              <a:rPr lang="en-US" sz="2500" dirty="0" err="1">
                <a:ea typeface="+mn-ea"/>
                <a:cs typeface="+mn-cs"/>
              </a:rPr>
              <a:t>iCER</a:t>
            </a:r>
            <a:r>
              <a:rPr lang="en-US" sz="2500" dirty="0">
                <a:ea typeface="+mn-ea"/>
                <a:cs typeface="+mn-cs"/>
              </a:rPr>
              <a:t> is a research unit at MSU.  We provide:</a:t>
            </a:r>
          </a:p>
          <a:p>
            <a:pPr marL="342722" indent="-342722" defTabSz="456963" fontAlgn="auto">
              <a:spcAft>
                <a:spcPts val="0"/>
              </a:spcAft>
              <a:buFont typeface="Arial"/>
              <a:buChar char="•"/>
              <a:defRPr/>
            </a:pPr>
            <a:r>
              <a:rPr lang="en-US" sz="2500" dirty="0">
                <a:ea typeface="+mn-ea"/>
                <a:cs typeface="+mn-cs"/>
              </a:rPr>
              <a:t>Advanced computing hardware</a:t>
            </a:r>
          </a:p>
          <a:p>
            <a:pPr marL="342722" indent="-342722" defTabSz="456963" fontAlgn="auto">
              <a:spcAft>
                <a:spcPts val="0"/>
              </a:spcAft>
              <a:buFont typeface="Arial"/>
              <a:buChar char="•"/>
              <a:defRPr/>
            </a:pPr>
            <a:r>
              <a:rPr lang="en-US" sz="2500" dirty="0">
                <a:ea typeface="+mn-ea"/>
                <a:cs typeface="+mn-cs"/>
              </a:rPr>
              <a:t>Software-as-a-service</a:t>
            </a:r>
          </a:p>
          <a:p>
            <a:pPr marL="342722" indent="-342722" defTabSz="456963" fontAlgn="auto">
              <a:spcAft>
                <a:spcPts val="0"/>
              </a:spcAft>
              <a:buFont typeface="Arial"/>
              <a:buChar char="•"/>
              <a:defRPr/>
            </a:pPr>
            <a:r>
              <a:rPr lang="en-US" sz="2500" dirty="0">
                <a:ea typeface="+mn-ea"/>
                <a:cs typeface="+mn-cs"/>
              </a:rPr>
              <a:t>Training </a:t>
            </a:r>
          </a:p>
          <a:p>
            <a:pPr marL="342722" indent="-342722" defTabSz="456963" fontAlgn="auto">
              <a:spcAft>
                <a:spcPts val="0"/>
              </a:spcAft>
              <a:buFont typeface="Arial"/>
              <a:buChar char="•"/>
              <a:defRPr/>
            </a:pPr>
            <a:r>
              <a:rPr lang="en-US" sz="2500" dirty="0">
                <a:ea typeface="+mn-ea"/>
                <a:cs typeface="+mn-cs"/>
              </a:rPr>
              <a:t>Consulting</a:t>
            </a:r>
          </a:p>
          <a:p>
            <a:pPr marL="342722" indent="-342722" defTabSz="456963" fontAlgn="auto">
              <a:spcAft>
                <a:spcPts val="0"/>
              </a:spcAft>
              <a:buFont typeface="Arial"/>
              <a:buChar char="•"/>
              <a:defRPr/>
            </a:pPr>
            <a:r>
              <a:rPr lang="en-US" sz="2500" dirty="0">
                <a:ea typeface="+mn-ea"/>
                <a:cs typeface="+mn-cs"/>
              </a:rPr>
              <a:t>Proposal writing support</a:t>
            </a:r>
          </a:p>
        </p:txBody>
      </p:sp>
      <p:pic>
        <p:nvPicPr>
          <p:cNvPr id="4" name="Pictur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166" t="8395" r="20083" b="12659"/>
          <a:stretch/>
        </p:blipFill>
        <p:spPr>
          <a:xfrm>
            <a:off x="4784110" y="2658553"/>
            <a:ext cx="3615452" cy="3355923"/>
          </a:xfrm>
          <a:prstGeom prst="rect">
            <a:avLst/>
          </a:prstGeom>
        </p:spPr>
      </p:pic>
    </p:spTree>
    <p:extLst>
      <p:ext uri="{BB962C8B-B14F-4D97-AF65-F5344CB8AC3E}">
        <p14:creationId xmlns:p14="http://schemas.microsoft.com/office/powerpoint/2010/main" val="28589662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137" name="Title 1"/>
          <p:cNvSpPr>
            <a:spLocks noGrp="1"/>
          </p:cNvSpPr>
          <p:nvPr>
            <p:ph type="title"/>
          </p:nvPr>
        </p:nvSpPr>
        <p:spPr>
          <a:xfrm>
            <a:off x="457200" y="309424"/>
            <a:ext cx="8229600" cy="737663"/>
          </a:xfrm>
        </p:spPr>
        <p:txBody>
          <a:bodyPr/>
          <a:lstStyle/>
          <a:p>
            <a:r>
              <a:rPr lang="en-US" dirty="0">
                <a:latin typeface="Georgia" charset="0"/>
                <a:ea typeface="ＭＳ Ｐゴシック" charset="0"/>
              </a:rPr>
              <a:t>Typical Submission Script</a:t>
            </a:r>
          </a:p>
        </p:txBody>
      </p:sp>
      <p:pic>
        <p:nvPicPr>
          <p:cNvPr id="91138" name="Picture 4"/>
          <p:cNvPicPr>
            <a:picLocks noChangeAspect="1"/>
          </p:cNvPicPr>
          <p:nvPr/>
        </p:nvPicPr>
        <p:blipFill>
          <a:blip r:embed="rId3">
            <a:extLst>
              <a:ext uri="{28A0092B-C50C-407E-A947-70E740481C1C}">
                <a14:useLocalDpi xmlns:a14="http://schemas.microsoft.com/office/drawing/2010/main" val="0"/>
              </a:ext>
            </a:extLst>
          </a:blip>
          <a:srcRect t="8144" r="49603" b="34145"/>
          <a:stretch>
            <a:fillRect/>
          </a:stretch>
        </p:blipFill>
        <p:spPr bwMode="auto">
          <a:xfrm>
            <a:off x="204480" y="1934124"/>
            <a:ext cx="6459840" cy="286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Callout 1 7"/>
          <p:cNvSpPr/>
          <p:nvPr/>
        </p:nvSpPr>
        <p:spPr>
          <a:xfrm>
            <a:off x="3990241" y="1234211"/>
            <a:ext cx="1694880" cy="354277"/>
          </a:xfrm>
          <a:prstGeom prst="borderCallout1">
            <a:avLst>
              <a:gd name="adj1" fmla="val 18750"/>
              <a:gd name="adj2" fmla="val -8333"/>
              <a:gd name="adj3" fmla="val 241667"/>
              <a:gd name="adj4" fmla="val -76684"/>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1600" dirty="0">
                <a:solidFill>
                  <a:schemeClr val="tx1"/>
                </a:solidFill>
              </a:rPr>
              <a:t>Define Shell</a:t>
            </a:r>
          </a:p>
        </p:txBody>
      </p:sp>
      <p:sp>
        <p:nvSpPr>
          <p:cNvPr id="9" name="Line Callout 1 8"/>
          <p:cNvSpPr/>
          <p:nvPr/>
        </p:nvSpPr>
        <p:spPr>
          <a:xfrm>
            <a:off x="5054401" y="5044850"/>
            <a:ext cx="2262240" cy="286590"/>
          </a:xfrm>
          <a:prstGeom prst="borderCallout1">
            <a:avLst>
              <a:gd name="adj1" fmla="val 18750"/>
              <a:gd name="adj2" fmla="val -8333"/>
              <a:gd name="adj3" fmla="val -840168"/>
              <a:gd name="adj4" fmla="val 8845"/>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1600" dirty="0">
                <a:solidFill>
                  <a:schemeClr val="tx1"/>
                </a:solidFill>
              </a:rPr>
              <a:t>Resource Requests</a:t>
            </a:r>
          </a:p>
        </p:txBody>
      </p:sp>
      <p:sp>
        <p:nvSpPr>
          <p:cNvPr id="10" name="Line Callout 1 9"/>
          <p:cNvSpPr/>
          <p:nvPr/>
        </p:nvSpPr>
        <p:spPr>
          <a:xfrm>
            <a:off x="3715200" y="5582027"/>
            <a:ext cx="2309760" cy="354277"/>
          </a:xfrm>
          <a:prstGeom prst="borderCallout1">
            <a:avLst>
              <a:gd name="adj1" fmla="val 18750"/>
              <a:gd name="adj2" fmla="val -8333"/>
              <a:gd name="adj3" fmla="val -420835"/>
              <a:gd name="adj4" fmla="val 8735"/>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1600" dirty="0">
                <a:solidFill>
                  <a:schemeClr val="tx1"/>
                </a:solidFill>
              </a:rPr>
              <a:t>Shell Commands</a:t>
            </a:r>
          </a:p>
        </p:txBody>
      </p:sp>
      <p:sp>
        <p:nvSpPr>
          <p:cNvPr id="11" name="Line Callout 1 10"/>
          <p:cNvSpPr/>
          <p:nvPr/>
        </p:nvSpPr>
        <p:spPr>
          <a:xfrm>
            <a:off x="1854720" y="6335226"/>
            <a:ext cx="3830400" cy="354277"/>
          </a:xfrm>
          <a:prstGeom prst="borderCallout1">
            <a:avLst>
              <a:gd name="adj1" fmla="val 18750"/>
              <a:gd name="adj2" fmla="val -8333"/>
              <a:gd name="adj3" fmla="val -470834"/>
              <a:gd name="adj4" fmla="val 542"/>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1600" dirty="0">
                <a:solidFill>
                  <a:schemeClr val="tx1"/>
                </a:solidFill>
              </a:rPr>
              <a:t>Special Environment Variables</a:t>
            </a:r>
          </a:p>
        </p:txBody>
      </p:sp>
      <p:sp>
        <p:nvSpPr>
          <p:cNvPr id="12" name="Line Callout 1 11"/>
          <p:cNvSpPr/>
          <p:nvPr/>
        </p:nvSpPr>
        <p:spPr>
          <a:xfrm>
            <a:off x="1396800" y="1343662"/>
            <a:ext cx="1693440" cy="354277"/>
          </a:xfrm>
          <a:prstGeom prst="borderCallout1">
            <a:avLst>
              <a:gd name="adj1" fmla="val 18750"/>
              <a:gd name="adj2" fmla="val -8333"/>
              <a:gd name="adj3" fmla="val 187500"/>
              <a:gd name="adj4" fmla="val -58380"/>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1600" dirty="0">
                <a:solidFill>
                  <a:schemeClr val="tx1"/>
                </a:solidFill>
              </a:rPr>
              <a:t>Shell Comment</a:t>
            </a:r>
          </a:p>
        </p:txBody>
      </p:sp>
    </p:spTree>
    <p:extLst>
      <p:ext uri="{BB962C8B-B14F-4D97-AF65-F5344CB8AC3E}">
        <p14:creationId xmlns:p14="http://schemas.microsoft.com/office/powerpoint/2010/main" val="23819773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atin typeface="Georgia" charset="0"/>
                <a:ea typeface="ＭＳ Ｐゴシック" charset="0"/>
              </a:rPr>
              <a:t>Example: Submit a job</a:t>
            </a:r>
          </a:p>
        </p:txBody>
      </p:sp>
      <p:sp>
        <p:nvSpPr>
          <p:cNvPr id="3" name="Content Placeholder 2"/>
          <p:cNvSpPr>
            <a:spLocks noGrp="1"/>
          </p:cNvSpPr>
          <p:nvPr>
            <p:ph idx="1"/>
          </p:nvPr>
        </p:nvSpPr>
        <p:spPr/>
        <p:txBody>
          <a:bodyPr/>
          <a:lstStyle/>
          <a:p>
            <a:pPr marL="339599" indent="-339599" defTabSz="453278">
              <a:defRPr/>
            </a:pPr>
            <a:r>
              <a:rPr lang="en-US" sz="2800" dirty="0" smtClean="0"/>
              <a:t>Go to the top </a:t>
            </a:r>
            <a:r>
              <a:rPr lang="en-US" sz="2800" dirty="0" err="1" smtClean="0"/>
              <a:t>helloworld</a:t>
            </a:r>
            <a:r>
              <a:rPr lang="en-US" sz="2800" dirty="0" smtClean="0"/>
              <a:t> directory</a:t>
            </a:r>
          </a:p>
          <a:p>
            <a:pPr marL="738194" lvl="1" indent="-282041" defTabSz="453278">
              <a:buFont typeface="Lucida Grande"/>
              <a:buChar char="&gt;"/>
              <a:defRPr/>
            </a:pPr>
            <a:r>
              <a:rPr lang="en-US" sz="2400" b="1" dirty="0" smtClean="0">
                <a:solidFill>
                  <a:srgbClr val="008000"/>
                </a:solidFill>
                <a:latin typeface="Courier New"/>
                <a:cs typeface="Courier New"/>
              </a:rPr>
              <a:t>cd ~/</a:t>
            </a:r>
            <a:r>
              <a:rPr lang="en-US" sz="2400" b="1" dirty="0" err="1" smtClean="0">
                <a:solidFill>
                  <a:srgbClr val="008000"/>
                </a:solidFill>
                <a:latin typeface="Courier New"/>
                <a:cs typeface="Courier New"/>
              </a:rPr>
              <a:t>helloworld</a:t>
            </a:r>
            <a:endParaRPr lang="en-US" sz="2400" b="1" dirty="0" smtClean="0">
              <a:solidFill>
                <a:srgbClr val="008000"/>
              </a:solidFill>
              <a:latin typeface="Courier New"/>
              <a:cs typeface="Courier New"/>
            </a:endParaRPr>
          </a:p>
          <a:p>
            <a:pPr marL="339599" indent="-339599" defTabSz="453278">
              <a:defRPr/>
            </a:pPr>
            <a:r>
              <a:rPr lang="en-US" sz="2800" dirty="0" smtClean="0"/>
              <a:t>Look at the simple submission script</a:t>
            </a:r>
          </a:p>
          <a:p>
            <a:pPr marL="738194" lvl="1" indent="-282041" defTabSz="453278">
              <a:buFont typeface="Lucida Grande"/>
              <a:buChar char="&gt;"/>
              <a:defRPr/>
            </a:pPr>
            <a:r>
              <a:rPr lang="en-US" sz="2400" b="1" dirty="0" err="1" smtClean="0">
                <a:solidFill>
                  <a:srgbClr val="008000"/>
                </a:solidFill>
                <a:latin typeface="Courier New"/>
                <a:cs typeface="Courier New"/>
              </a:rPr>
              <a:t>nano</a:t>
            </a:r>
            <a:r>
              <a:rPr lang="en-US" sz="2400" b="1" dirty="0" smtClean="0">
                <a:solidFill>
                  <a:srgbClr val="008000"/>
                </a:solidFill>
                <a:latin typeface="Courier New"/>
                <a:cs typeface="Courier New"/>
              </a:rPr>
              <a:t> </a:t>
            </a:r>
            <a:r>
              <a:rPr lang="en-US" sz="2400" b="1" dirty="0" err="1" smtClean="0">
                <a:solidFill>
                  <a:srgbClr val="008000"/>
                </a:solidFill>
                <a:latin typeface="Courier New"/>
                <a:cs typeface="Courier New"/>
              </a:rPr>
              <a:t>hello.qsub</a:t>
            </a:r>
            <a:endParaRPr lang="en-US" sz="2400" b="1" dirty="0" smtClean="0">
              <a:solidFill>
                <a:srgbClr val="008000"/>
              </a:solidFill>
              <a:latin typeface="Courier New"/>
              <a:cs typeface="Courier New"/>
            </a:endParaRPr>
          </a:p>
          <a:p>
            <a:pPr marL="339599" indent="-339599" defTabSz="453278">
              <a:defRPr/>
            </a:pPr>
            <a:r>
              <a:rPr lang="en-US" sz="2800" dirty="0" smtClean="0"/>
              <a:t>Nano is a simple program you can use to edit text files on the HPCC</a:t>
            </a:r>
          </a:p>
          <a:p>
            <a:pPr marL="339599" indent="-339599" defTabSz="453278">
              <a:defRPr/>
            </a:pPr>
            <a:r>
              <a:rPr lang="en-US" sz="2800" dirty="0" smtClean="0"/>
              <a:t>See bottom line of </a:t>
            </a:r>
            <a:r>
              <a:rPr lang="en-US" sz="2800" dirty="0" err="1" smtClean="0"/>
              <a:t>nano</a:t>
            </a:r>
            <a:r>
              <a:rPr lang="en-US" sz="2800" dirty="0" smtClean="0"/>
              <a:t> for commands the “^” character indicates the “control” key</a:t>
            </a:r>
          </a:p>
          <a:p>
            <a:pPr marL="0" indent="0" defTabSz="453278">
              <a:buNone/>
              <a:defRPr/>
            </a:pPr>
            <a:endParaRPr lang="en-US" sz="2800" dirty="0"/>
          </a:p>
        </p:txBody>
      </p:sp>
      <p:pic>
        <p:nvPicPr>
          <p:cNvPr id="93187"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72007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atin typeface="Georgia" charset="0"/>
                <a:ea typeface="ＭＳ Ｐゴシック" charset="0"/>
              </a:rPr>
              <a:t>hello.qsub</a:t>
            </a:r>
          </a:p>
        </p:txBody>
      </p:sp>
      <p:sp>
        <p:nvSpPr>
          <p:cNvPr id="94210" name="Content Placeholder 2"/>
          <p:cNvSpPr>
            <a:spLocks noGrp="1"/>
          </p:cNvSpPr>
          <p:nvPr>
            <p:ph idx="1"/>
          </p:nvPr>
        </p:nvSpPr>
        <p:spPr>
          <a:solidFill>
            <a:schemeClr val="tx1"/>
          </a:solidFill>
        </p:spPr>
        <p:txBody>
          <a:bodyPr/>
          <a:lstStyle/>
          <a:p>
            <a:pPr marL="0" indent="0">
              <a:buNone/>
            </a:pPr>
            <a:r>
              <a:rPr lang="en-US" sz="2500">
                <a:solidFill>
                  <a:schemeClr val="bg1"/>
                </a:solidFill>
                <a:latin typeface="Courier New" charset="0"/>
              </a:rPr>
              <a:t>#!/bin/bash –login</a:t>
            </a:r>
          </a:p>
          <a:p>
            <a:pPr marL="0" indent="0">
              <a:buNone/>
            </a:pPr>
            <a:r>
              <a:rPr lang="en-US" sz="2500">
                <a:solidFill>
                  <a:schemeClr val="bg1"/>
                </a:solidFill>
                <a:latin typeface="Courier New" charset="0"/>
              </a:rPr>
              <a:t>#PBS –l walltime=00:10:00</a:t>
            </a:r>
          </a:p>
          <a:p>
            <a:pPr marL="0" indent="0">
              <a:buNone/>
            </a:pPr>
            <a:r>
              <a:rPr lang="en-US" sz="2500">
                <a:solidFill>
                  <a:schemeClr val="bg1"/>
                </a:solidFill>
                <a:latin typeface="Courier New" charset="0"/>
              </a:rPr>
              <a:t>#PBS –l nodes=1:ppn=1,feature=gbe</a:t>
            </a:r>
          </a:p>
          <a:p>
            <a:pPr marL="0" indent="0">
              <a:buNone/>
            </a:pPr>
            <a:endParaRPr lang="en-US" sz="2500">
              <a:solidFill>
                <a:schemeClr val="bg1"/>
              </a:solidFill>
              <a:latin typeface="Courier New" charset="0"/>
            </a:endParaRPr>
          </a:p>
          <a:p>
            <a:pPr marL="0" indent="0">
              <a:buNone/>
            </a:pPr>
            <a:r>
              <a:rPr lang="en-US" sz="2500">
                <a:solidFill>
                  <a:schemeClr val="bg1"/>
                </a:solidFill>
                <a:latin typeface="Courier New" charset="0"/>
              </a:rPr>
              <a:t>cd ${PBS_O_WORKDIR}</a:t>
            </a:r>
          </a:p>
          <a:p>
            <a:pPr marL="0" indent="0">
              <a:buNone/>
            </a:pPr>
            <a:endParaRPr lang="en-US" sz="2500">
              <a:solidFill>
                <a:schemeClr val="bg1"/>
              </a:solidFill>
              <a:latin typeface="Courier New" charset="0"/>
            </a:endParaRPr>
          </a:p>
          <a:p>
            <a:pPr marL="0" indent="0">
              <a:buNone/>
            </a:pPr>
            <a:r>
              <a:rPr lang="en-US" sz="2500">
                <a:solidFill>
                  <a:schemeClr val="bg1"/>
                </a:solidFill>
                <a:latin typeface="Courier New" charset="0"/>
              </a:rPr>
              <a:t>./hello</a:t>
            </a:r>
          </a:p>
          <a:p>
            <a:pPr marL="0" indent="0">
              <a:buNone/>
            </a:pPr>
            <a:endParaRPr lang="en-US" sz="2500">
              <a:solidFill>
                <a:schemeClr val="bg1"/>
              </a:solidFill>
              <a:latin typeface="Courier New" charset="0"/>
            </a:endParaRPr>
          </a:p>
          <a:p>
            <a:pPr marL="0" indent="0">
              <a:buNone/>
            </a:pPr>
            <a:r>
              <a:rPr lang="en-US" sz="2500">
                <a:solidFill>
                  <a:schemeClr val="bg1"/>
                </a:solidFill>
                <a:latin typeface="Courier New" charset="0"/>
              </a:rPr>
              <a:t>qstat –f ${PBS_JOBID}</a:t>
            </a:r>
          </a:p>
        </p:txBody>
      </p:sp>
    </p:spTree>
    <p:extLst>
      <p:ext uri="{BB962C8B-B14F-4D97-AF65-F5344CB8AC3E}">
        <p14:creationId xmlns:p14="http://schemas.microsoft.com/office/powerpoint/2010/main" val="38847504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96258"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b="1">
                <a:latin typeface="Calibri" charset="0"/>
              </a:rPr>
              <a:t>Submit the job</a:t>
            </a:r>
          </a:p>
          <a:p>
            <a:pPr marL="465127" indent="-465127">
              <a:buFont typeface="Calibri" charset="0"/>
              <a:buAutoNum type="arabicPeriod"/>
            </a:pPr>
            <a:r>
              <a:rPr lang="en-US" sz="2800">
                <a:latin typeface="Calibri" charset="0"/>
              </a:rPr>
              <a:t>Get your results and write a paper!!</a:t>
            </a:r>
          </a:p>
        </p:txBody>
      </p:sp>
    </p:spTree>
    <p:extLst>
      <p:ext uri="{BB962C8B-B14F-4D97-AF65-F5344CB8AC3E}">
        <p14:creationId xmlns:p14="http://schemas.microsoft.com/office/powerpoint/2010/main" val="182862877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lstStyle/>
          <a:p>
            <a:r>
              <a:rPr lang="en-US" dirty="0">
                <a:latin typeface="Georgia" charset="0"/>
                <a:ea typeface="ＭＳ Ｐゴシック" charset="0"/>
              </a:rPr>
              <a:t>Common </a:t>
            </a:r>
            <a:r>
              <a:rPr lang="en-US" dirty="0" smtClean="0">
                <a:latin typeface="Georgia" charset="0"/>
                <a:ea typeface="ＭＳ Ｐゴシック" charset="0"/>
              </a:rPr>
              <a:t>Queue Commands</a:t>
            </a:r>
            <a:endParaRPr lang="en-US" dirty="0">
              <a:latin typeface="Georgia" charset="0"/>
              <a:ea typeface="ＭＳ Ｐゴシック" charset="0"/>
            </a:endParaRPr>
          </a:p>
        </p:txBody>
      </p:sp>
      <p:sp>
        <p:nvSpPr>
          <p:cNvPr id="3" name="Content Placeholder 2"/>
          <p:cNvSpPr>
            <a:spLocks noGrp="1"/>
          </p:cNvSpPr>
          <p:nvPr>
            <p:ph idx="1"/>
          </p:nvPr>
        </p:nvSpPr>
        <p:spPr/>
        <p:txBody>
          <a:bodyPr>
            <a:normAutofit fontScale="85000" lnSpcReduction="20000"/>
          </a:bodyPr>
          <a:lstStyle/>
          <a:p>
            <a:pPr marL="342228" indent="-342228" defTabSz="455825">
              <a:defRPr/>
            </a:pPr>
            <a:r>
              <a:rPr lang="en-US" b="1" dirty="0" err="1" smtClean="0"/>
              <a:t>qsub</a:t>
            </a:r>
            <a:r>
              <a:rPr lang="en-US" b="1" dirty="0" smtClean="0"/>
              <a:t> </a:t>
            </a:r>
            <a:r>
              <a:rPr lang="en-US" dirty="0" smtClean="0"/>
              <a:t>&lt;Submission script&gt;</a:t>
            </a:r>
          </a:p>
          <a:p>
            <a:pPr marL="740535" lvl="1" indent="-284711" defTabSz="455825">
              <a:defRPr/>
            </a:pPr>
            <a:r>
              <a:rPr lang="en-US" dirty="0" smtClean="0"/>
              <a:t>Submit a job to the queue</a:t>
            </a:r>
          </a:p>
          <a:p>
            <a:pPr marL="342228" indent="-342228" defTabSz="455825">
              <a:defRPr/>
            </a:pPr>
            <a:r>
              <a:rPr lang="en-US" b="1" dirty="0" err="1" smtClean="0"/>
              <a:t>qdel</a:t>
            </a:r>
            <a:r>
              <a:rPr lang="en-US" dirty="0" smtClean="0"/>
              <a:t> &lt;JOB ID&gt;</a:t>
            </a:r>
          </a:p>
          <a:p>
            <a:pPr marL="740535" lvl="1" indent="-284711" defTabSz="455825">
              <a:defRPr/>
            </a:pPr>
            <a:r>
              <a:rPr lang="en-US" dirty="0" smtClean="0"/>
              <a:t>Delete a job from the queue</a:t>
            </a:r>
          </a:p>
          <a:p>
            <a:pPr marL="342228" indent="-342228" defTabSz="455825">
              <a:defRPr/>
            </a:pPr>
            <a:r>
              <a:rPr lang="en-US" b="1" dirty="0" err="1" smtClean="0"/>
              <a:t>showq</a:t>
            </a:r>
            <a:r>
              <a:rPr lang="en-US" dirty="0" smtClean="0"/>
              <a:t> –</a:t>
            </a:r>
            <a:r>
              <a:rPr lang="en-US" dirty="0" err="1" smtClean="0"/>
              <a:t>u</a:t>
            </a:r>
            <a:r>
              <a:rPr lang="en-US" dirty="0" smtClean="0"/>
              <a:t> &lt;USERNAME&gt;</a:t>
            </a:r>
          </a:p>
          <a:p>
            <a:pPr marL="740535" lvl="1" indent="-284711" defTabSz="455825">
              <a:defRPr/>
            </a:pPr>
            <a:r>
              <a:rPr lang="en-US" dirty="0" smtClean="0"/>
              <a:t>Show the current job queue</a:t>
            </a:r>
          </a:p>
          <a:p>
            <a:pPr marL="342228" indent="-342228" defTabSz="455825">
              <a:defRPr/>
            </a:pPr>
            <a:r>
              <a:rPr lang="en-US" b="1" dirty="0" err="1" smtClean="0"/>
              <a:t>checkjob</a:t>
            </a:r>
            <a:r>
              <a:rPr lang="en-US" dirty="0" smtClean="0"/>
              <a:t> &lt;JOB ID&gt;</a:t>
            </a:r>
          </a:p>
          <a:p>
            <a:pPr marL="740535" lvl="1" indent="-284711" defTabSz="455825">
              <a:defRPr/>
            </a:pPr>
            <a:r>
              <a:rPr lang="en-US" dirty="0" smtClean="0"/>
              <a:t>Check the status of the current job</a:t>
            </a:r>
          </a:p>
          <a:p>
            <a:pPr marL="342228" indent="-342228" defTabSz="455825">
              <a:defRPr/>
            </a:pPr>
            <a:r>
              <a:rPr lang="en-US" b="1" dirty="0" err="1" smtClean="0"/>
              <a:t>showstart</a:t>
            </a:r>
            <a:r>
              <a:rPr lang="en-US" dirty="0" smtClean="0"/>
              <a:t> –</a:t>
            </a:r>
            <a:r>
              <a:rPr lang="en-US" dirty="0" err="1" smtClean="0"/>
              <a:t>e</a:t>
            </a:r>
            <a:r>
              <a:rPr lang="en-US" dirty="0" smtClean="0"/>
              <a:t> all &lt;JOB ID&gt;</a:t>
            </a:r>
          </a:p>
          <a:p>
            <a:pPr marL="740535" lvl="1" indent="-284711" defTabSz="455825">
              <a:defRPr/>
            </a:pPr>
            <a:r>
              <a:rPr lang="en-US" dirty="0" smtClean="0"/>
              <a:t>Show the estimated start time of the job.</a:t>
            </a:r>
          </a:p>
        </p:txBody>
      </p:sp>
    </p:spTree>
    <p:extLst>
      <p:ext uri="{BB962C8B-B14F-4D97-AF65-F5344CB8AC3E}">
        <p14:creationId xmlns:p14="http://schemas.microsoft.com/office/powerpoint/2010/main" val="18372275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4"/>
          <p:cNvSpPr>
            <a:spLocks noGrp="1"/>
          </p:cNvSpPr>
          <p:nvPr>
            <p:ph type="title"/>
          </p:nvPr>
        </p:nvSpPr>
        <p:spPr/>
        <p:txBody>
          <a:bodyPr/>
          <a:lstStyle/>
          <a:p>
            <a:r>
              <a:rPr lang="en-US">
                <a:latin typeface="Georgia" charset="0"/>
                <a:ea typeface="ＭＳ Ｐゴシック" charset="0"/>
              </a:rPr>
              <a:t>Submitting a job</a:t>
            </a:r>
          </a:p>
        </p:txBody>
      </p:sp>
      <p:sp>
        <p:nvSpPr>
          <p:cNvPr id="100354" name="Content Placeholder 5"/>
          <p:cNvSpPr>
            <a:spLocks noGrp="1"/>
          </p:cNvSpPr>
          <p:nvPr>
            <p:ph idx="1"/>
          </p:nvPr>
        </p:nvSpPr>
        <p:spPr/>
        <p:txBody>
          <a:bodyPr/>
          <a:lstStyle/>
          <a:p>
            <a:r>
              <a:rPr lang="en-US" dirty="0" err="1">
                <a:latin typeface="Calibri" charset="0"/>
                <a:ea typeface="ＭＳ Ｐゴシック" charset="0"/>
                <a:cs typeface="ＭＳ Ｐゴシック" charset="0"/>
              </a:rPr>
              <a:t>qsub</a:t>
            </a:r>
            <a:r>
              <a:rPr lang="en-US" dirty="0">
                <a:latin typeface="Calibri" charset="0"/>
                <a:ea typeface="ＭＳ Ｐゴシック" charset="0"/>
                <a:cs typeface="ＭＳ Ｐゴシック" charset="0"/>
              </a:rPr>
              <a:t> –arguments &lt;Submission Script&gt;</a:t>
            </a:r>
          </a:p>
          <a:p>
            <a:pPr lvl="1"/>
            <a:r>
              <a:rPr lang="en-US" dirty="0">
                <a:latin typeface="Calibri" charset="0"/>
                <a:ea typeface="ＭＳ Ｐゴシック" charset="0"/>
              </a:rPr>
              <a:t>Returns the job ID.  Typically looks like the following:</a:t>
            </a:r>
          </a:p>
          <a:p>
            <a:pPr lvl="2"/>
            <a:r>
              <a:rPr lang="en-US" dirty="0">
                <a:latin typeface="Calibri" charset="0"/>
                <a:ea typeface="ＭＳ Ｐゴシック" charset="0"/>
              </a:rPr>
              <a:t>5945571.</a:t>
            </a:r>
            <a:r>
              <a:rPr lang="en-US" dirty="0" smtClean="0">
                <a:latin typeface="Calibri" charset="0"/>
                <a:ea typeface="ＭＳ Ｐゴシック" charset="0"/>
              </a:rPr>
              <a:t>cmgr01</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Time to job completion</a:t>
            </a:r>
          </a:p>
          <a:p>
            <a:endParaRPr lang="en-US" dirty="0">
              <a:latin typeface="Calibri" charset="0"/>
              <a:ea typeface="ＭＳ Ｐゴシック" charset="0"/>
              <a:cs typeface="ＭＳ Ｐゴシック" charset="0"/>
            </a:endParaRPr>
          </a:p>
        </p:txBody>
      </p:sp>
      <p:sp>
        <p:nvSpPr>
          <p:cNvPr id="100355" name="TextBox 6"/>
          <p:cNvSpPr txBox="1">
            <a:spLocks noChangeArrowheads="1"/>
          </p:cNvSpPr>
          <p:nvPr/>
        </p:nvSpPr>
        <p:spPr bwMode="auto">
          <a:xfrm>
            <a:off x="974880" y="4853310"/>
            <a:ext cx="2302560" cy="461540"/>
          </a:xfrm>
          <a:prstGeom prst="rect">
            <a:avLst/>
          </a:prstGeom>
          <a:solidFill>
            <a:schemeClr val="accent1"/>
          </a:solidFill>
          <a:ln w="9525">
            <a:solidFill>
              <a:schemeClr val="tx1"/>
            </a:solidFill>
            <a:miter lim="800000"/>
            <a:headEnd/>
            <a:tailEnd/>
          </a:ln>
        </p:spPr>
        <p:txBody>
          <a:bodyPr lIns="91311" tIns="45658" rIns="91311" bIns="45658">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a:r>
              <a:rPr lang="en-US"/>
              <a:t>Queue</a:t>
            </a:r>
          </a:p>
        </p:txBody>
      </p:sp>
      <p:sp>
        <p:nvSpPr>
          <p:cNvPr id="100356" name="TextBox 8"/>
          <p:cNvSpPr txBox="1">
            <a:spLocks noChangeArrowheads="1"/>
          </p:cNvSpPr>
          <p:nvPr/>
        </p:nvSpPr>
        <p:spPr bwMode="auto">
          <a:xfrm>
            <a:off x="3277441" y="4853310"/>
            <a:ext cx="3500640" cy="461540"/>
          </a:xfrm>
          <a:prstGeom prst="rect">
            <a:avLst/>
          </a:prstGeom>
          <a:solidFill>
            <a:schemeClr val="accent2"/>
          </a:solidFill>
          <a:ln w="9525">
            <a:solidFill>
              <a:schemeClr val="tx1"/>
            </a:solidFill>
            <a:miter lim="800000"/>
            <a:headEnd/>
            <a:tailEnd/>
          </a:ln>
        </p:spPr>
        <p:txBody>
          <a:bodyPr lIns="91311" tIns="45658" rIns="91311" bIns="45658">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a:r>
              <a:rPr lang="en-US"/>
              <a:t>Run</a:t>
            </a:r>
          </a:p>
        </p:txBody>
      </p:sp>
      <p:sp>
        <p:nvSpPr>
          <p:cNvPr id="10" name="Right Arrow 9"/>
          <p:cNvSpPr/>
          <p:nvPr/>
        </p:nvSpPr>
        <p:spPr>
          <a:xfrm>
            <a:off x="1396800" y="5344402"/>
            <a:ext cx="4459680" cy="826647"/>
          </a:xfrm>
          <a:prstGeom prst="rightArrow">
            <a:avLst>
              <a:gd name="adj1" fmla="val 45939"/>
              <a:gd name="adj2" fmla="val 39043"/>
            </a:avLst>
          </a:prstGeom>
          <a:solidFill>
            <a:schemeClr val="accent4"/>
          </a:solidFill>
        </p:spPr>
        <p:style>
          <a:lnRef idx="1">
            <a:schemeClr val="accent1"/>
          </a:lnRef>
          <a:fillRef idx="3">
            <a:schemeClr val="accent1"/>
          </a:fillRef>
          <a:effectRef idx="2">
            <a:schemeClr val="accent1"/>
          </a:effectRef>
          <a:fontRef idx="minor">
            <a:schemeClr val="lt1"/>
          </a:fontRef>
        </p:style>
        <p:txBody>
          <a:bodyPr lIns="91311" tIns="45658" rIns="91311" bIns="45658" anchor="ctr"/>
          <a:lstStyle/>
          <a:p>
            <a:pPr algn="ctr" defTabSz="412685">
              <a:defRPr/>
            </a:pPr>
            <a:r>
              <a:rPr lang="en-US" sz="2000" dirty="0"/>
              <a:t>Time</a:t>
            </a:r>
          </a:p>
        </p:txBody>
      </p:sp>
    </p:spTree>
    <p:extLst>
      <p:ext uri="{BB962C8B-B14F-4D97-AF65-F5344CB8AC3E}">
        <p14:creationId xmlns:p14="http://schemas.microsoft.com/office/powerpoint/2010/main" val="31547247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sz="4000" dirty="0">
                <a:latin typeface="Georgia" charset="0"/>
              </a:rPr>
              <a:t>Example: </a:t>
            </a:r>
            <a:r>
              <a:rPr lang="en-US" sz="4000" dirty="0" smtClean="0">
                <a:latin typeface="Georgia" charset="0"/>
              </a:rPr>
              <a:t>Submit </a:t>
            </a:r>
            <a:r>
              <a:rPr lang="en-US" sz="4000" dirty="0">
                <a:latin typeface="Georgia" charset="0"/>
              </a:rPr>
              <a:t>a job, cont.</a:t>
            </a:r>
          </a:p>
        </p:txBody>
      </p:sp>
      <p:sp>
        <p:nvSpPr>
          <p:cNvPr id="102402" name="Content Placeholder 2"/>
          <p:cNvSpPr>
            <a:spLocks noGrp="1"/>
          </p:cNvSpPr>
          <p:nvPr>
            <p:ph idx="1"/>
          </p:nvPr>
        </p:nvSpPr>
        <p:spPr/>
        <p:txBody>
          <a:bodyPr/>
          <a:lstStyle/>
          <a:p>
            <a:r>
              <a:rPr lang="en-US" dirty="0">
                <a:latin typeface="Calibri" charset="0"/>
                <a:ea typeface="ＭＳ Ｐゴシック" charset="0"/>
                <a:cs typeface="ＭＳ Ｐゴシック" charset="0"/>
              </a:rPr>
              <a:t>Submit the file to the queue</a:t>
            </a:r>
          </a:p>
          <a:p>
            <a:pPr lvl="1">
              <a:buFont typeface="Lucida Grande" charset="0"/>
              <a:buChar char="&gt;"/>
            </a:pPr>
            <a:r>
              <a:rPr lang="en-US" b="1" dirty="0" err="1">
                <a:solidFill>
                  <a:srgbClr val="008000"/>
                </a:solidFill>
                <a:latin typeface="Courier New" charset="0"/>
                <a:ea typeface="ＭＳ Ｐゴシック" charset="0"/>
                <a:cs typeface="Courier New" charset="0"/>
              </a:rPr>
              <a:t>qsub</a:t>
            </a:r>
            <a:r>
              <a:rPr lang="en-US" b="1" dirty="0">
                <a:solidFill>
                  <a:srgbClr val="008000"/>
                </a:solidFill>
                <a:latin typeface="Courier New" charset="0"/>
                <a:ea typeface="ＭＳ Ｐゴシック" charset="0"/>
                <a:cs typeface="Courier New" charset="0"/>
              </a:rPr>
              <a:t> </a:t>
            </a:r>
            <a:r>
              <a:rPr lang="en-US" b="1" dirty="0" err="1">
                <a:solidFill>
                  <a:srgbClr val="008000"/>
                </a:solidFill>
                <a:latin typeface="Courier New" charset="0"/>
                <a:ea typeface="ＭＳ Ｐゴシック" charset="0"/>
                <a:cs typeface="Courier New" charset="0"/>
              </a:rPr>
              <a:t>hello.qsub</a:t>
            </a:r>
            <a:endParaRPr lang="en-US" b="1" dirty="0">
              <a:solidFill>
                <a:srgbClr val="008000"/>
              </a:solidFill>
              <a:latin typeface="Courier New" charset="0"/>
              <a:ea typeface="ＭＳ Ｐゴシック" charset="0"/>
              <a:cs typeface="Courier New" charset="0"/>
            </a:endParaRPr>
          </a:p>
          <a:p>
            <a:r>
              <a:rPr lang="en-US" dirty="0">
                <a:latin typeface="Calibri" charset="0"/>
                <a:ea typeface="ＭＳ Ｐゴシック" charset="0"/>
                <a:cs typeface="ＭＳ Ｐゴシック" charset="0"/>
              </a:rPr>
              <a:t>Record </a:t>
            </a:r>
            <a:r>
              <a:rPr lang="en-US" dirty="0" err="1">
                <a:latin typeface="Calibri" charset="0"/>
                <a:ea typeface="ＭＳ Ｐゴシック" charset="0"/>
                <a:cs typeface="ＭＳ Ｐゴシック" charset="0"/>
              </a:rPr>
              <a:t>jobid</a:t>
            </a:r>
            <a:r>
              <a:rPr lang="en-US" dirty="0">
                <a:latin typeface="Calibri" charset="0"/>
                <a:ea typeface="ＭＳ Ｐゴシック" charset="0"/>
                <a:cs typeface="ＭＳ Ｐゴシック" charset="0"/>
              </a:rPr>
              <a:t> number (######) and wait at most 30 seconds</a:t>
            </a:r>
          </a:p>
          <a:p>
            <a:r>
              <a:rPr lang="en-US" dirty="0">
                <a:latin typeface="Calibri" charset="0"/>
                <a:ea typeface="ＭＳ Ｐゴシック" charset="0"/>
                <a:cs typeface="ＭＳ Ｐゴシック" charset="0"/>
              </a:rPr>
              <a:t>Check the status of the queue</a:t>
            </a:r>
          </a:p>
          <a:p>
            <a:pPr lvl="1">
              <a:buFont typeface="Lucida Grande" charset="0"/>
              <a:buChar char="&gt;"/>
            </a:pPr>
            <a:r>
              <a:rPr lang="en-US" b="1" dirty="0" err="1">
                <a:solidFill>
                  <a:srgbClr val="008000"/>
                </a:solidFill>
                <a:latin typeface="Courier New" charset="0"/>
                <a:ea typeface="ＭＳ Ｐゴシック" charset="0"/>
                <a:cs typeface="Courier New" charset="0"/>
              </a:rPr>
              <a:t>showq</a:t>
            </a:r>
            <a:r>
              <a:rPr lang="en-US" b="1" dirty="0">
                <a:solidFill>
                  <a:srgbClr val="008000"/>
                </a:solidFill>
                <a:latin typeface="Courier New" charset="0"/>
                <a:ea typeface="ＭＳ Ｐゴシック" charset="0"/>
                <a:cs typeface="Courier New" charset="0"/>
              </a:rPr>
              <a:t> –u ${USER}</a:t>
            </a:r>
            <a:endParaRPr lang="en-US" b="1" dirty="0">
              <a:latin typeface="Courier New" charset="0"/>
              <a:ea typeface="ＭＳ Ｐゴシック" charset="0"/>
              <a:cs typeface="Courier New" charset="0"/>
            </a:endParaRPr>
          </a:p>
          <a:p>
            <a:pPr lvl="1">
              <a:buFont typeface="Lucida Grande" charset="0"/>
              <a:buChar char="&gt;"/>
            </a:pPr>
            <a:endParaRPr lang="en-US" b="1" dirty="0">
              <a:solidFill>
                <a:srgbClr val="008000"/>
              </a:solidFill>
              <a:latin typeface="Courier New" charset="0"/>
              <a:ea typeface="ＭＳ Ｐゴシック" charset="0"/>
              <a:cs typeface="Courier New" charset="0"/>
            </a:endParaRPr>
          </a:p>
          <a:p>
            <a:pPr lvl="1">
              <a:buFont typeface="Lucida Grande" charset="0"/>
              <a:buChar char="&gt;"/>
            </a:pPr>
            <a:endParaRPr lang="en-US" b="1" dirty="0">
              <a:solidFill>
                <a:srgbClr val="008000"/>
              </a:solidFill>
              <a:latin typeface="Courier New" charset="0"/>
              <a:ea typeface="ＭＳ Ｐゴシック" charset="0"/>
              <a:cs typeface="Courier New" charset="0"/>
            </a:endParaRPr>
          </a:p>
        </p:txBody>
      </p:sp>
      <p:pic>
        <p:nvPicPr>
          <p:cNvPr id="102403"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745487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r>
              <a:rPr lang="en-US" sz="4000">
                <a:latin typeface="Georgia" charset="0"/>
              </a:rPr>
              <a:t>Example: Monitor a job</a:t>
            </a:r>
          </a:p>
        </p:txBody>
      </p:sp>
      <p:sp>
        <p:nvSpPr>
          <p:cNvPr id="103426" name="Content Placeholder 2"/>
          <p:cNvSpPr>
            <a:spLocks noGrp="1"/>
          </p:cNvSpPr>
          <p:nvPr>
            <p:ph idx="1"/>
          </p:nvPr>
        </p:nvSpPr>
        <p:spPr/>
        <p:txBody>
          <a:bodyPr/>
          <a:lstStyle/>
          <a:p>
            <a:r>
              <a:rPr lang="en-US">
                <a:latin typeface="Calibri" charset="0"/>
                <a:ea typeface="ＭＳ Ｐゴシック" charset="0"/>
                <a:cs typeface="ＭＳ Ｐゴシック" charset="0"/>
              </a:rPr>
              <a:t>Get the status of the job:</a:t>
            </a:r>
          </a:p>
          <a:p>
            <a:pPr lvl="1">
              <a:buFont typeface="Lucida Grande" charset="0"/>
              <a:buChar char="&gt;"/>
            </a:pPr>
            <a:r>
              <a:rPr lang="en-US" b="1">
                <a:solidFill>
                  <a:srgbClr val="008000"/>
                </a:solidFill>
                <a:latin typeface="Courier New" charset="0"/>
                <a:ea typeface="ＭＳ Ｐゴシック" charset="0"/>
                <a:cs typeface="Courier New" charset="0"/>
              </a:rPr>
              <a:t>qstat –f </a:t>
            </a:r>
            <a:r>
              <a:rPr lang="en-US" b="1">
                <a:latin typeface="Courier New" charset="0"/>
                <a:ea typeface="ＭＳ Ｐゴシック" charset="0"/>
                <a:cs typeface="Courier New" charset="0"/>
              </a:rPr>
              <a:t>######</a:t>
            </a:r>
          </a:p>
          <a:p>
            <a:r>
              <a:rPr lang="en-US">
                <a:latin typeface="Calibri" charset="0"/>
                <a:ea typeface="ＭＳ Ｐゴシック" charset="0"/>
                <a:cs typeface="ＭＳ Ｐゴシック" charset="0"/>
              </a:rPr>
              <a:t>When will a job start:</a:t>
            </a:r>
          </a:p>
          <a:p>
            <a:pPr lvl="1">
              <a:buFont typeface="Lucida Grande" charset="0"/>
              <a:buChar char="&gt;"/>
            </a:pPr>
            <a:r>
              <a:rPr lang="en-US" b="1">
                <a:solidFill>
                  <a:srgbClr val="008000"/>
                </a:solidFill>
                <a:latin typeface="Courier New" charset="0"/>
                <a:ea typeface="ＭＳ Ｐゴシック" charset="0"/>
                <a:cs typeface="Courier New" charset="0"/>
              </a:rPr>
              <a:t>showstart –e all </a:t>
            </a:r>
            <a:r>
              <a:rPr lang="en-US" b="1">
                <a:latin typeface="Courier New" charset="0"/>
                <a:ea typeface="ＭＳ Ｐゴシック" charset="0"/>
                <a:cs typeface="Courier New" charset="0"/>
              </a:rPr>
              <a:t>######</a:t>
            </a:r>
            <a:endParaRPr lang="en-US" b="1">
              <a:solidFill>
                <a:srgbClr val="008000"/>
              </a:solidFill>
              <a:latin typeface="Courier New" charset="0"/>
              <a:ea typeface="ＭＳ Ｐゴシック" charset="0"/>
              <a:cs typeface="Courier New" charset="0"/>
            </a:endParaRPr>
          </a:p>
          <a:p>
            <a:pPr lvl="1">
              <a:buFont typeface="Lucida Grande" charset="0"/>
              <a:buChar char="&gt;"/>
            </a:pPr>
            <a:endParaRPr lang="en-US" b="1">
              <a:solidFill>
                <a:srgbClr val="008000"/>
              </a:solidFill>
              <a:latin typeface="Courier New" charset="0"/>
              <a:ea typeface="ＭＳ Ｐゴシック" charset="0"/>
              <a:cs typeface="Courier New" charset="0"/>
            </a:endParaRPr>
          </a:p>
        </p:txBody>
      </p:sp>
      <p:pic>
        <p:nvPicPr>
          <p:cNvPr id="103427" name="Picture 3" descr="AA02005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50148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atin typeface="Georgia" charset="0"/>
                <a:ea typeface="ＭＳ Ｐゴシック" charset="0"/>
              </a:rPr>
              <a:t>Scheduling Priorities</a:t>
            </a:r>
          </a:p>
        </p:txBody>
      </p:sp>
      <p:sp>
        <p:nvSpPr>
          <p:cNvPr id="3" name="Content Placeholder 2"/>
          <p:cNvSpPr>
            <a:spLocks noGrp="1"/>
          </p:cNvSpPr>
          <p:nvPr>
            <p:ph idx="1"/>
          </p:nvPr>
        </p:nvSpPr>
        <p:spPr/>
        <p:txBody>
          <a:bodyPr>
            <a:normAutofit fontScale="92500" lnSpcReduction="10000"/>
          </a:bodyPr>
          <a:lstStyle/>
          <a:p>
            <a:pPr marL="342228" indent="-342228" defTabSz="455825">
              <a:defRPr/>
            </a:pPr>
            <a:r>
              <a:rPr lang="en-US" dirty="0" smtClean="0"/>
              <a:t>Jobs that use more resources get higher priority (because these are hard to schedule)</a:t>
            </a:r>
          </a:p>
          <a:p>
            <a:pPr marL="342228" indent="-342228" defTabSz="455825">
              <a:defRPr/>
            </a:pPr>
            <a:r>
              <a:rPr lang="en-US" dirty="0" smtClean="0"/>
              <a:t>Smaller jobs are backfilled to fit in the holes created by the bigger jobs</a:t>
            </a:r>
          </a:p>
          <a:p>
            <a:pPr marL="342228" indent="-342228" defTabSz="455825">
              <a:defRPr/>
            </a:pPr>
            <a:r>
              <a:rPr lang="en-US" dirty="0" smtClean="0"/>
              <a:t>Eligible jobs acquire more priority as they sit in the queue</a:t>
            </a:r>
          </a:p>
          <a:p>
            <a:pPr marL="342228" indent="-342228" defTabSz="455825">
              <a:defRPr/>
            </a:pPr>
            <a:r>
              <a:rPr lang="en-US" dirty="0" smtClean="0"/>
              <a:t>Jobs can be in three basic states:</a:t>
            </a:r>
          </a:p>
          <a:p>
            <a:pPr marL="740535" lvl="1" indent="-284711" defTabSz="455825">
              <a:defRPr/>
            </a:pPr>
            <a:r>
              <a:rPr lang="en-US" dirty="0" smtClean="0"/>
              <a:t>Blocked, eligible or running</a:t>
            </a:r>
          </a:p>
          <a:p>
            <a:pPr marL="342228" indent="-342228" defTabSz="455825">
              <a:defRPr/>
            </a:pPr>
            <a:endParaRPr lang="en-US" dirty="0" smtClean="0"/>
          </a:p>
          <a:p>
            <a:pPr marL="342228" indent="-342228" defTabSz="455825">
              <a:defRPr/>
            </a:pPr>
            <a:endParaRPr lang="en-US" dirty="0" smtClean="0"/>
          </a:p>
          <a:p>
            <a:pPr marL="740535" lvl="1" indent="-284711" defTabSz="455825">
              <a:defRPr/>
            </a:pPr>
            <a:endParaRPr lang="en-US" dirty="0" smtClean="0"/>
          </a:p>
        </p:txBody>
      </p:sp>
    </p:spTree>
    <p:extLst>
      <p:ext uri="{BB962C8B-B14F-4D97-AF65-F5344CB8AC3E}">
        <p14:creationId xmlns:p14="http://schemas.microsoft.com/office/powerpoint/2010/main" val="34759741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225" name="Rectangle 1"/>
          <p:cNvSpPr>
            <a:spLocks noGrp="1" noChangeArrowheads="1"/>
          </p:cNvSpPr>
          <p:nvPr>
            <p:ph type="title"/>
          </p:nvPr>
        </p:nvSpPr>
        <p:spPr/>
        <p:txBody>
          <a:bodyPr tIns="35147"/>
          <a:lstStyle/>
          <a:p>
            <a:pPr>
              <a:tabLst>
                <a:tab pos="649450" algn="l"/>
                <a:tab pos="1306100" algn="l"/>
                <a:tab pos="1962749" algn="l"/>
                <a:tab pos="2619399" algn="l"/>
                <a:tab pos="3276049" algn="l"/>
                <a:tab pos="3929818" algn="l"/>
                <a:tab pos="4586468" algn="l"/>
                <a:tab pos="5241677" algn="l"/>
                <a:tab pos="5898327" algn="l"/>
                <a:tab pos="6554977" algn="l"/>
                <a:tab pos="7205866" algn="l"/>
                <a:tab pos="7862516" algn="l"/>
              </a:tabLst>
            </a:pPr>
            <a:r>
              <a:rPr lang="en-US" sz="3600" dirty="0" smtClean="0">
                <a:latin typeface="Georgia" charset="0"/>
                <a:ea typeface="MS PGothic" charset="0"/>
                <a:cs typeface="MS PGothic" charset="0"/>
              </a:rPr>
              <a:t>Current Cluster </a:t>
            </a:r>
            <a:r>
              <a:rPr lang="en-US" sz="3600" dirty="0">
                <a:latin typeface="Georgia" charset="0"/>
                <a:ea typeface="MS PGothic" charset="0"/>
                <a:cs typeface="MS PGothic" charset="0"/>
              </a:rPr>
              <a:t>Resources</a:t>
            </a:r>
          </a:p>
        </p:txBody>
      </p:sp>
      <p:graphicFrame>
        <p:nvGraphicFramePr>
          <p:cNvPr id="8194" name="Group 2"/>
          <p:cNvGraphicFramePr>
            <a:graphicFrameLocks noGrp="1"/>
          </p:cNvGraphicFramePr>
          <p:nvPr>
            <p:extLst>
              <p:ext uri="{D42A27DB-BD31-4B8C-83A1-F6EECF244321}">
                <p14:modId xmlns:p14="http://schemas.microsoft.com/office/powerpoint/2010/main" val="3413205"/>
              </p:ext>
            </p:extLst>
          </p:nvPr>
        </p:nvGraphicFramePr>
        <p:xfrm>
          <a:off x="424801" y="1286055"/>
          <a:ext cx="8262000" cy="5379668"/>
        </p:xfrm>
        <a:graphic>
          <a:graphicData uri="http://schemas.openxmlformats.org/drawingml/2006/table">
            <a:tbl>
              <a:tblPr/>
              <a:tblGrid>
                <a:gridCol w="784496"/>
                <a:gridCol w="1212170"/>
                <a:gridCol w="2879293"/>
                <a:gridCol w="567648"/>
                <a:gridCol w="1030767"/>
                <a:gridCol w="893813"/>
                <a:gridCol w="893813"/>
              </a:tblGrid>
              <a:tr h="518951">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chemeClr val="bg1"/>
                          </a:solidFill>
                          <a:effectLst/>
                          <a:latin typeface="Arial" charset="0"/>
                          <a:ea typeface="DejaVu Sans" charset="0"/>
                          <a:cs typeface="DejaVu Sans" charset="0"/>
                        </a:rPr>
                        <a:t>Year</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chemeClr val="bg1"/>
                          </a:solidFill>
                          <a:effectLst/>
                          <a:latin typeface="Arial" charset="0"/>
                          <a:ea typeface="DejaVu Sans" charset="0"/>
                          <a:cs typeface="DejaVu Sans" charset="0"/>
                        </a:rPr>
                        <a:t>Name</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chemeClr val="bg1"/>
                          </a:solidFill>
                          <a:effectLst/>
                          <a:latin typeface="Arial" charset="0"/>
                          <a:ea typeface="DejaVu Sans" charset="0"/>
                          <a:cs typeface="DejaVu Sans" charset="0"/>
                        </a:rPr>
                        <a:t>Description</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smtClean="0">
                          <a:ln>
                            <a:noFill/>
                          </a:ln>
                          <a:solidFill>
                            <a:schemeClr val="bg1"/>
                          </a:solidFill>
                          <a:effectLst/>
                          <a:latin typeface="Arial" charset="0"/>
                          <a:ea typeface="DejaVu Sans" charset="0"/>
                          <a:cs typeface="DejaVu Sans" charset="0"/>
                        </a:rPr>
                        <a:t>ppn</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a:ln>
                            <a:noFill/>
                          </a:ln>
                          <a:solidFill>
                            <a:schemeClr val="bg1"/>
                          </a:solidFill>
                          <a:effectLst/>
                          <a:latin typeface="Arial" charset="0"/>
                          <a:ea typeface="DejaVu Sans" charset="0"/>
                          <a:cs typeface="DejaVu Sans" charset="0"/>
                        </a:rPr>
                        <a:t>Memory</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bg1"/>
                          </a:solidFill>
                          <a:effectLst/>
                          <a:latin typeface="Arial" charset="0"/>
                          <a:ea typeface="DejaVu Sans" charset="0"/>
                          <a:cs typeface="DejaVu Sans" charset="0"/>
                        </a:rPr>
                        <a:t>Nodes</a:t>
                      </a:r>
                      <a:endParaRPr kumimoji="0" lang="en-US" sz="1600" b="0" i="0" u="none" strike="noStrike" cap="none" normalizeH="0" baseline="0" dirty="0">
                        <a:ln>
                          <a:noFill/>
                        </a:ln>
                        <a:solidFill>
                          <a:schemeClr val="bg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chemeClr val="bg1"/>
                          </a:solidFill>
                          <a:effectLst/>
                          <a:latin typeface="Arial" charset="0"/>
                          <a:ea typeface="DejaVu Sans" charset="0"/>
                          <a:cs typeface="DejaVu Sans" charset="0"/>
                        </a:rPr>
                        <a:t>Total Cores</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518864">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DejaVu Sans" charset="0"/>
                          <a:cs typeface="DejaVu Sans" charset="0"/>
                        </a:rPr>
                        <a:t>2007</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intel07</a:t>
                      </a:r>
                      <a:endParaRPr kumimoji="0" lang="en-US" sz="1600" b="0" i="0" u="none" strike="noStrike" cap="none" normalizeH="0" baseline="0" dirty="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Quad-core 2.3GHz Intel Xeon E5345</a:t>
                      </a:r>
                      <a:endParaRPr kumimoji="0" lang="en-US" sz="1600" b="0" i="0" u="none" strike="noStrike" cap="none" normalizeH="0" baseline="0" dirty="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DejaVu Sans" charset="0"/>
                          <a:cs typeface="DejaVu Sans" charset="0"/>
                        </a:rPr>
                        <a:t>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a:ln>
                            <a:noFill/>
                          </a:ln>
                          <a:solidFill>
                            <a:srgbClr val="000000"/>
                          </a:solidFill>
                          <a:effectLst/>
                          <a:latin typeface="Arial" charset="0"/>
                          <a:ea typeface="DejaVu Sans" charset="0"/>
                          <a:cs typeface="DejaVu Sans" charset="0"/>
                        </a:rPr>
                        <a:t>8GB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126</a:t>
                      </a:r>
                      <a:endParaRPr kumimoji="0" lang="en-US" sz="1600" b="0" i="0" u="none" strike="noStrike" cap="none" normalizeH="0" baseline="0" dirty="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1008</a:t>
                      </a:r>
                      <a:endParaRPr kumimoji="0" lang="en-US" sz="1600" b="0" i="0" u="none" strike="noStrike" cap="none" normalizeH="0" baseline="0" dirty="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2010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gfx10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NVIDIA CUDA Node (no IB)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18GB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32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256</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accent3">
                        <a:lumMod val="60000"/>
                        <a:lumOff val="40000"/>
                      </a:schemeClr>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2010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intel10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Calibri" charset="0"/>
                        </a:rPr>
                        <a:t>Intel Xeon E5620 (2.40 GHz)</a:t>
                      </a: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24GB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191</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1528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2011</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intel11</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Intel Xeon 2.66 GHz E7-8837 </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32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512GB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64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32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1TB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32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rgbClr val="000000"/>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64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2TB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rgbClr val="000000"/>
                          </a:solidFill>
                          <a:effectLst/>
                          <a:latin typeface="Arial" charset="0"/>
                          <a:ea typeface="DejaVu Sans" charset="0"/>
                          <a:cs typeface="DejaVu Sans" charset="0"/>
                        </a:rPr>
                        <a:t>128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r>
              <a:tr h="518790">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2014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intel14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Intel Xeon E5-2670 v2 (2.6 GHz)</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64GB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128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2560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256GB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480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 NVIDIA K20 GPUs</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128GB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40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800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 Xeon Phi 5110P </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128GB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560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2014</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Intel14-XL</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Intel Xeon E7-8857 v2 (3 GHz)</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48</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1-3TB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5</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240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96</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6 TB</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1</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96</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C3D69B"/>
                    </a:solidFill>
                  </a:tcPr>
                </a:tc>
              </a:tr>
              <a:tr h="331362">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Total</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kumimoji="0" lang="en-US" sz="1600" b="0" i="0" u="none" strike="noStrike" cap="none" normalizeH="0" baseline="0" dirty="0" smtClean="0">
                        <a:ln>
                          <a:noFill/>
                        </a:ln>
                        <a:solidFill>
                          <a:schemeClr val="tx1"/>
                        </a:solidFill>
                        <a:effectLst/>
                        <a:latin typeface="Arial" charset="0"/>
                        <a:ea typeface="DejaVu Sans" charset="0"/>
                        <a:cs typeface="DejaVu Sans" charset="0"/>
                      </a:endParaRP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580</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600" b="0" i="0" u="none" strike="noStrike" cap="none" normalizeH="0" baseline="0" dirty="0" smtClean="0">
                          <a:ln>
                            <a:noFill/>
                          </a:ln>
                          <a:solidFill>
                            <a:schemeClr val="tx1"/>
                          </a:solidFill>
                          <a:effectLst/>
                          <a:latin typeface="Arial" charset="0"/>
                          <a:ea typeface="DejaVu Sans" charset="0"/>
                          <a:cs typeface="DejaVu Sans" charset="0"/>
                        </a:rPr>
                        <a:t>7752</a:t>
                      </a:r>
                    </a:p>
                  </a:txBody>
                  <a:tcPr marL="82936" marR="82936" marT="14408" marB="41493"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1594103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defTabSz="453419"/>
            <a:r>
              <a:rPr lang="en-US" sz="3300">
                <a:latin typeface="Century Gothic" charset="0"/>
              </a:rPr>
              <a:t>Advanced Architectures</a:t>
            </a:r>
          </a:p>
        </p:txBody>
      </p:sp>
      <p:sp>
        <p:nvSpPr>
          <p:cNvPr id="20482" name="Content Placeholder 2"/>
          <p:cNvSpPr>
            <a:spLocks noGrp="1"/>
          </p:cNvSpPr>
          <p:nvPr>
            <p:ph idx="1"/>
          </p:nvPr>
        </p:nvSpPr>
        <p:spPr bwMode="auto">
          <a:xfrm>
            <a:off x="456480" y="1968691"/>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339704" indent="-339704" defTabSz="453419"/>
            <a:r>
              <a:rPr lang="en-US" sz="2500" dirty="0">
                <a:latin typeface="Century Gothic" charset="0"/>
              </a:rPr>
              <a:t>Anything more advanced than your desktop</a:t>
            </a:r>
          </a:p>
          <a:p>
            <a:pPr marL="339704" indent="-339704" defTabSz="453419"/>
            <a:r>
              <a:rPr lang="en-US" sz="2500" dirty="0">
                <a:latin typeface="Century Gothic" charset="0"/>
              </a:rPr>
              <a:t>Local resources</a:t>
            </a:r>
          </a:p>
          <a:p>
            <a:pPr marL="738424" lvl="1" indent="-282128" defTabSz="453419"/>
            <a:r>
              <a:rPr lang="en-US" sz="2500" dirty="0">
                <a:latin typeface="Century Gothic" charset="0"/>
              </a:rPr>
              <a:t>Lab, Department, </a:t>
            </a:r>
            <a:r>
              <a:rPr lang="en-US" sz="2500" dirty="0" smtClean="0">
                <a:latin typeface="Century Gothic" charset="0"/>
              </a:rPr>
              <a:t>Regional (iCER)</a:t>
            </a:r>
            <a:endParaRPr lang="en-US" sz="2500" dirty="0">
              <a:latin typeface="Century Gothic" charset="0"/>
            </a:endParaRPr>
          </a:p>
          <a:p>
            <a:pPr marL="339704" indent="-339704" defTabSz="453419"/>
            <a:r>
              <a:rPr lang="en-US" sz="2500" dirty="0">
                <a:latin typeface="Century Gothic" charset="0"/>
              </a:rPr>
              <a:t>National resources</a:t>
            </a:r>
          </a:p>
          <a:p>
            <a:pPr marL="738424" lvl="1" indent="-282128" defTabSz="453419"/>
            <a:r>
              <a:rPr lang="en-US" sz="2500" dirty="0">
                <a:latin typeface="Century Gothic" charset="0"/>
              </a:rPr>
              <a:t>NSF (XSEDE), DOE (Titan) , Others</a:t>
            </a:r>
          </a:p>
          <a:p>
            <a:pPr marL="339704" indent="-339704" defTabSz="453419"/>
            <a:r>
              <a:rPr lang="en-US" sz="2500" dirty="0">
                <a:latin typeface="Century Gothic" charset="0"/>
              </a:rPr>
              <a:t>Commercial Resources (cloud computing)</a:t>
            </a:r>
          </a:p>
          <a:p>
            <a:pPr marL="738424" lvl="1" indent="-282128" defTabSz="453419"/>
            <a:r>
              <a:rPr lang="en-US" sz="2500" dirty="0">
                <a:latin typeface="Century Gothic" charset="0"/>
              </a:rPr>
              <a:t>Amazon, Azure, Liquid Web, Others</a:t>
            </a:r>
          </a:p>
        </p:txBody>
      </p:sp>
    </p:spTree>
    <p:extLst>
      <p:ext uri="{BB962C8B-B14F-4D97-AF65-F5344CB8AC3E}">
        <p14:creationId xmlns:p14="http://schemas.microsoft.com/office/powerpoint/2010/main" val="61600438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atin typeface="Georgia" charset="0"/>
                <a:ea typeface="ＭＳ Ｐゴシック" charset="0"/>
              </a:rPr>
              <a:t>Job completion</a:t>
            </a:r>
          </a:p>
        </p:txBody>
      </p:sp>
      <p:sp>
        <p:nvSpPr>
          <p:cNvPr id="3" name="Content Placeholder 2"/>
          <p:cNvSpPr>
            <a:spLocks noGrp="1"/>
          </p:cNvSpPr>
          <p:nvPr>
            <p:ph idx="1"/>
          </p:nvPr>
        </p:nvSpPr>
        <p:spPr/>
        <p:txBody>
          <a:bodyPr>
            <a:normAutofit fontScale="85000" lnSpcReduction="20000"/>
          </a:bodyPr>
          <a:lstStyle/>
          <a:p>
            <a:pPr marL="342228" indent="-342228" defTabSz="455825">
              <a:defRPr/>
            </a:pPr>
            <a:r>
              <a:rPr lang="en-US" dirty="0" smtClean="0"/>
              <a:t>By default the job will automatically generate two files when it completes:</a:t>
            </a:r>
          </a:p>
          <a:p>
            <a:pPr marL="740535" lvl="1" indent="-284711" defTabSz="455825">
              <a:defRPr/>
            </a:pPr>
            <a:r>
              <a:rPr lang="en-US" dirty="0" smtClean="0"/>
              <a:t>Standard Output:</a:t>
            </a:r>
          </a:p>
          <a:p>
            <a:pPr marL="1140282" lvl="2" indent="-227194" defTabSz="455825">
              <a:defRPr/>
            </a:pPr>
            <a:r>
              <a:rPr lang="en-US" dirty="0" smtClean="0"/>
              <a:t>Ex: jobname.o5945571</a:t>
            </a:r>
          </a:p>
          <a:p>
            <a:pPr marL="740535" lvl="1" indent="-284711" defTabSz="455825">
              <a:defRPr/>
            </a:pPr>
            <a:r>
              <a:rPr lang="en-US" dirty="0" smtClean="0"/>
              <a:t>Standard Error:</a:t>
            </a:r>
          </a:p>
          <a:p>
            <a:pPr marL="1140282" lvl="2" indent="-227194" defTabSz="455825">
              <a:defRPr/>
            </a:pPr>
            <a:r>
              <a:rPr lang="en-US" dirty="0" smtClean="0"/>
              <a:t>Ex: jobname.e5945571</a:t>
            </a:r>
          </a:p>
          <a:p>
            <a:pPr marL="342228" indent="-342228" defTabSz="455825">
              <a:defRPr/>
            </a:pPr>
            <a:r>
              <a:rPr lang="en-US" dirty="0" smtClean="0"/>
              <a:t>You can combine these files if you add the join option in your submission script:</a:t>
            </a:r>
          </a:p>
          <a:p>
            <a:pPr marL="740535" lvl="1" indent="-284711" defTabSz="455825">
              <a:defRPr/>
            </a:pPr>
            <a:r>
              <a:rPr lang="en-US" dirty="0" smtClean="0"/>
              <a:t>“#PBS -j </a:t>
            </a:r>
            <a:r>
              <a:rPr lang="en-US" dirty="0" err="1" smtClean="0"/>
              <a:t>oe</a:t>
            </a:r>
            <a:r>
              <a:rPr lang="en-US" dirty="0" smtClean="0"/>
              <a:t>”</a:t>
            </a:r>
          </a:p>
          <a:p>
            <a:pPr marL="342228" indent="-342228" defTabSz="455825">
              <a:defRPr/>
            </a:pPr>
            <a:r>
              <a:rPr lang="en-US" dirty="0" smtClean="0"/>
              <a:t>You can change the output file name</a:t>
            </a:r>
          </a:p>
          <a:p>
            <a:pPr marL="740535" lvl="1" indent="-284711" defTabSz="455825">
              <a:defRPr/>
            </a:pPr>
            <a:r>
              <a:rPr lang="en-US" dirty="0" smtClean="0"/>
              <a:t>#PBS -o /</a:t>
            </a:r>
            <a:r>
              <a:rPr lang="en-US" dirty="0" err="1" smtClean="0"/>
              <a:t>mnt</a:t>
            </a:r>
            <a:r>
              <a:rPr lang="en-US" dirty="0" smtClean="0"/>
              <a:t>/home/</a:t>
            </a:r>
            <a:r>
              <a:rPr lang="en-US" dirty="0" err="1" smtClean="0"/>
              <a:t>netid</a:t>
            </a:r>
            <a:r>
              <a:rPr lang="en-US" dirty="0" smtClean="0"/>
              <a:t>/myoutputfile.txt</a:t>
            </a:r>
          </a:p>
          <a:p>
            <a:pPr marL="342228" indent="-342228" defTabSz="455825">
              <a:buNone/>
              <a:defRPr/>
            </a:pPr>
            <a:endParaRPr lang="en-US" dirty="0" smtClean="0"/>
          </a:p>
          <a:p>
            <a:pPr marL="342228" indent="-342228" defTabSz="455825">
              <a:buNone/>
              <a:defRPr/>
            </a:pPr>
            <a:endParaRPr lang="en-US" dirty="0" smtClean="0"/>
          </a:p>
          <a:p>
            <a:pPr marL="740535" lvl="1" indent="-284711" defTabSz="455825">
              <a:defRPr/>
            </a:pPr>
            <a:endParaRPr lang="en-US" dirty="0"/>
          </a:p>
        </p:txBody>
      </p:sp>
    </p:spTree>
    <p:extLst>
      <p:ext uri="{BB962C8B-B14F-4D97-AF65-F5344CB8AC3E}">
        <p14:creationId xmlns:p14="http://schemas.microsoft.com/office/powerpoint/2010/main" val="77321100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r>
              <a:rPr lang="en-US">
                <a:latin typeface="Georgia" charset="0"/>
                <a:ea typeface="ＭＳ Ｐゴシック" charset="0"/>
              </a:rPr>
              <a:t>Other Job Properties</a:t>
            </a:r>
          </a:p>
        </p:txBody>
      </p:sp>
      <p:sp>
        <p:nvSpPr>
          <p:cNvPr id="109570" name="Content Placeholder 2"/>
          <p:cNvSpPr>
            <a:spLocks noGrp="1"/>
          </p:cNvSpPr>
          <p:nvPr>
            <p:ph idx="1"/>
          </p:nvPr>
        </p:nvSpPr>
        <p:spPr/>
        <p:txBody>
          <a:bodyPr/>
          <a:lstStyle/>
          <a:p>
            <a:pPr marL="341285" indent="-341285" defTabSz="455047"/>
            <a:r>
              <a:rPr lang="en-US" sz="2500" dirty="0">
                <a:latin typeface="Calibri" charset="0"/>
              </a:rPr>
              <a:t>resources (-l)</a:t>
            </a:r>
          </a:p>
          <a:p>
            <a:pPr marL="740171" lvl="1" indent="-283685" defTabSz="455047"/>
            <a:r>
              <a:rPr lang="en-US" sz="2200" dirty="0" err="1">
                <a:latin typeface="Calibri" charset="0"/>
              </a:rPr>
              <a:t>Walltime</a:t>
            </a:r>
            <a:r>
              <a:rPr lang="en-US" sz="2200" dirty="0">
                <a:latin typeface="Calibri" charset="0"/>
              </a:rPr>
              <a:t>, memory, nodes, processor, network, etc.	</a:t>
            </a:r>
          </a:p>
          <a:p>
            <a:pPr marL="341285" indent="-341285" defTabSz="455047"/>
            <a:r>
              <a:rPr lang="en-US" sz="2500" dirty="0">
                <a:latin typeface="Calibri" charset="0"/>
              </a:rPr>
              <a:t>#PBS –l feature=</a:t>
            </a:r>
            <a:r>
              <a:rPr lang="en-US" sz="2500" dirty="0" err="1">
                <a:latin typeface="Calibri" charset="0"/>
              </a:rPr>
              <a:t>gpgpu,gbe</a:t>
            </a:r>
            <a:endParaRPr lang="en-US" sz="2500" dirty="0">
              <a:latin typeface="Calibri" charset="0"/>
            </a:endParaRPr>
          </a:p>
          <a:p>
            <a:pPr marL="341285" indent="-341285" defTabSz="455047"/>
            <a:r>
              <a:rPr lang="en-US" sz="2500" dirty="0">
                <a:latin typeface="Calibri" charset="0"/>
              </a:rPr>
              <a:t>#PBS –l nodes=2:ppn=8:gpu=2</a:t>
            </a:r>
          </a:p>
          <a:p>
            <a:pPr marL="341285" indent="-341285" defTabSz="455047"/>
            <a:r>
              <a:rPr lang="en-US" sz="2500" dirty="0">
                <a:latin typeface="Calibri" charset="0"/>
              </a:rPr>
              <a:t>#PBS –l </a:t>
            </a:r>
            <a:r>
              <a:rPr lang="en-US" sz="2500" dirty="0" err="1">
                <a:latin typeface="Calibri" charset="0"/>
              </a:rPr>
              <a:t>mem</a:t>
            </a:r>
            <a:r>
              <a:rPr lang="en-US" sz="2500" dirty="0">
                <a:latin typeface="Calibri" charset="0"/>
              </a:rPr>
              <a:t>=16gb</a:t>
            </a:r>
          </a:p>
          <a:p>
            <a:pPr marL="341285" indent="-341285" defTabSz="455047"/>
            <a:r>
              <a:rPr lang="en-US" sz="2500" dirty="0">
                <a:latin typeface="Calibri" charset="0"/>
              </a:rPr>
              <a:t>Email address (-M)</a:t>
            </a:r>
          </a:p>
          <a:p>
            <a:pPr marL="740171" lvl="1" indent="-283685" defTabSz="455047">
              <a:buFontTx/>
              <a:buChar char="-"/>
            </a:pPr>
            <a:r>
              <a:rPr lang="en-US" sz="2200" dirty="0">
                <a:latin typeface="Calibri" charset="0"/>
              </a:rPr>
              <a:t>Ex: #PBS –M </a:t>
            </a:r>
            <a:r>
              <a:rPr lang="en-US" sz="2200" dirty="0">
                <a:latin typeface="Calibri" charset="0"/>
                <a:hlinkClick r:id="rId2"/>
              </a:rPr>
              <a:t>colbrydi@msu.edu</a:t>
            </a:r>
            <a:endParaRPr lang="en-US" sz="2200" dirty="0">
              <a:latin typeface="Calibri" charset="0"/>
            </a:endParaRPr>
          </a:p>
          <a:p>
            <a:pPr marL="341285" indent="-341285" defTabSz="455047">
              <a:buFontTx/>
              <a:buChar char="-"/>
            </a:pPr>
            <a:r>
              <a:rPr lang="en-US" sz="2500" dirty="0">
                <a:latin typeface="Calibri" charset="0"/>
              </a:rPr>
              <a:t>Email Options (-m)</a:t>
            </a:r>
          </a:p>
          <a:p>
            <a:pPr marL="740171" lvl="1" indent="-283685" defTabSz="455047">
              <a:buFontTx/>
              <a:buChar char="-"/>
            </a:pPr>
            <a:r>
              <a:rPr lang="en-US" sz="2200" dirty="0">
                <a:latin typeface="Calibri" charset="0"/>
              </a:rPr>
              <a:t>Ex: #PBS –m </a:t>
            </a:r>
            <a:r>
              <a:rPr lang="en-US" sz="2200" dirty="0" err="1">
                <a:latin typeface="Calibri" charset="0"/>
              </a:rPr>
              <a:t>abe</a:t>
            </a:r>
            <a:endParaRPr lang="en-US" sz="2200" dirty="0">
              <a:latin typeface="Calibri" charset="0"/>
            </a:endParaRPr>
          </a:p>
          <a:p>
            <a:pPr marL="740171" lvl="1" indent="-283685" defTabSz="455047">
              <a:buNone/>
            </a:pPr>
            <a:endParaRPr lang="en-US" sz="2200" dirty="0">
              <a:latin typeface="Calibri" charset="0"/>
            </a:endParaRPr>
          </a:p>
        </p:txBody>
      </p:sp>
      <p:sp>
        <p:nvSpPr>
          <p:cNvPr id="2" name="Rectangle 1"/>
          <p:cNvSpPr/>
          <p:nvPr/>
        </p:nvSpPr>
        <p:spPr>
          <a:xfrm>
            <a:off x="3632558" y="5542003"/>
            <a:ext cx="4572000" cy="1107996"/>
          </a:xfrm>
          <a:prstGeom prst="rect">
            <a:avLst/>
          </a:prstGeom>
        </p:spPr>
        <p:txBody>
          <a:bodyPr>
            <a:spAutoFit/>
          </a:bodyPr>
          <a:lstStyle/>
          <a:p>
            <a:pPr marL="740171" lvl="1" indent="-283685" defTabSz="455047">
              <a:buNone/>
            </a:pPr>
            <a:r>
              <a:rPr lang="en-US" sz="2200" dirty="0">
                <a:latin typeface="Calibri" charset="0"/>
              </a:rPr>
              <a:t>Many others, see the wiki:  </a:t>
            </a:r>
            <a:r>
              <a:rPr lang="en-US" sz="2200" dirty="0">
                <a:latin typeface="Calibri" charset="0"/>
                <a:hlinkClick r:id="rId3"/>
              </a:rPr>
              <a:t>http://wiki.hpcc.msu.edu/</a:t>
            </a:r>
            <a:endParaRPr lang="en-US" sz="2200" dirty="0">
              <a:latin typeface="Calibri" charset="0"/>
            </a:endParaRPr>
          </a:p>
          <a:p>
            <a:pPr marL="740171" lvl="1" indent="-283685" defTabSz="455047">
              <a:buNone/>
            </a:pPr>
            <a:endParaRPr lang="en-US" sz="2200" dirty="0">
              <a:latin typeface="Calibri" charset="0"/>
            </a:endParaRPr>
          </a:p>
        </p:txBody>
      </p:sp>
    </p:spTree>
    <p:extLst>
      <p:ext uri="{BB962C8B-B14F-4D97-AF65-F5344CB8AC3E}">
        <p14:creationId xmlns:p14="http://schemas.microsoft.com/office/powerpoint/2010/main" val="334075301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1"/>
          <p:cNvSpPr>
            <a:spLocks noGrp="1" noChangeArrowheads="1"/>
          </p:cNvSpPr>
          <p:nvPr>
            <p:ph type="title"/>
          </p:nvPr>
        </p:nvSpPr>
        <p:spPr/>
        <p:txBody>
          <a:bodyPr/>
          <a:lstStyle/>
          <a:p>
            <a:pPr eaLnBrk="1" hangingPunct="1"/>
            <a:r>
              <a:rPr lang="en-US">
                <a:latin typeface="Georgia" charset="0"/>
                <a:ea typeface="ＭＳ Ｐゴシック" charset="0"/>
              </a:rPr>
              <a:t>Steps in Using the HPCC</a:t>
            </a:r>
          </a:p>
        </p:txBody>
      </p:sp>
      <p:sp>
        <p:nvSpPr>
          <p:cNvPr id="110594" name="Rectangle 2"/>
          <p:cNvSpPr>
            <a:spLocks noGrp="1" noChangeArrowheads="1"/>
          </p:cNvSpPr>
          <p:nvPr>
            <p:ph idx="1"/>
          </p:nvPr>
        </p:nvSpPr>
        <p:spPr/>
        <p:txBody>
          <a:bodyPr/>
          <a:lstStyle/>
          <a:p>
            <a:pPr marL="465127" indent="-465127">
              <a:buFont typeface="Calibri" charset="0"/>
              <a:buAutoNum type="arabicPeriod"/>
            </a:pPr>
            <a:r>
              <a:rPr lang="en-US" sz="2800">
                <a:latin typeface="Calibri" charset="0"/>
              </a:rPr>
              <a:t>Get an account</a:t>
            </a:r>
          </a:p>
          <a:p>
            <a:pPr marL="465127" indent="-465127">
              <a:buFont typeface="Calibri" charset="0"/>
              <a:buAutoNum type="arabicPeriod"/>
            </a:pPr>
            <a:r>
              <a:rPr lang="en-US" sz="2800">
                <a:latin typeface="Calibri" charset="0"/>
              </a:rPr>
              <a:t>Install needed software (SSH, SCP, X11)</a:t>
            </a:r>
          </a:p>
          <a:p>
            <a:pPr marL="465127" indent="-465127">
              <a:buFont typeface="Calibri" charset="0"/>
              <a:buAutoNum type="arabicPeriod"/>
            </a:pPr>
            <a:r>
              <a:rPr lang="en-US" sz="2800">
                <a:latin typeface="Calibri" charset="0"/>
              </a:rPr>
              <a:t>Transfer input files and source code</a:t>
            </a:r>
          </a:p>
          <a:p>
            <a:pPr marL="465127" indent="-465127">
              <a:buFont typeface="Calibri" charset="0"/>
              <a:buAutoNum type="arabicPeriod"/>
            </a:pPr>
            <a:r>
              <a:rPr lang="en-US" sz="2800">
                <a:latin typeface="Calibri" charset="0"/>
              </a:rPr>
              <a:t>Compile/Test programs on a developer node</a:t>
            </a:r>
          </a:p>
          <a:p>
            <a:pPr marL="465127" indent="-465127">
              <a:buFont typeface="Calibri" charset="0"/>
              <a:buAutoNum type="arabicPeriod"/>
            </a:pPr>
            <a:r>
              <a:rPr lang="en-US" sz="2800">
                <a:latin typeface="Calibri" charset="0"/>
              </a:rPr>
              <a:t>Write a submission script</a:t>
            </a:r>
          </a:p>
          <a:p>
            <a:pPr marL="465127" indent="-465127">
              <a:buFont typeface="Calibri" charset="0"/>
              <a:buAutoNum type="arabicPeriod"/>
            </a:pPr>
            <a:r>
              <a:rPr lang="en-US" sz="2800">
                <a:latin typeface="Calibri" charset="0"/>
              </a:rPr>
              <a:t>Submit the job</a:t>
            </a:r>
          </a:p>
          <a:p>
            <a:pPr marL="465127" indent="-465127">
              <a:buFont typeface="Calibri" charset="0"/>
              <a:buAutoNum type="arabicPeriod"/>
            </a:pPr>
            <a:r>
              <a:rPr lang="en-US" sz="2800" b="1">
                <a:latin typeface="Calibri" charset="0"/>
              </a:rPr>
              <a:t>Get your results and write a paper!!</a:t>
            </a:r>
          </a:p>
        </p:txBody>
      </p:sp>
    </p:spTree>
    <p:extLst>
      <p:ext uri="{BB962C8B-B14F-4D97-AF65-F5344CB8AC3E}">
        <p14:creationId xmlns:p14="http://schemas.microsoft.com/office/powerpoint/2010/main" val="5838186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sz="2800" dirty="0">
                <a:solidFill>
                  <a:srgbClr val="000000"/>
                </a:solidFill>
              </a:rPr>
              <a:t>What is iCER / HPCC </a:t>
            </a:r>
          </a:p>
          <a:p>
            <a:r>
              <a:rPr lang="en-US" sz="2800" dirty="0">
                <a:solidFill>
                  <a:srgbClr val="000000"/>
                </a:solidFill>
              </a:rPr>
              <a:t>Common classes problems</a:t>
            </a:r>
          </a:p>
          <a:p>
            <a:r>
              <a:rPr lang="en-US" sz="2800" dirty="0">
                <a:solidFill>
                  <a:srgbClr val="000000"/>
                </a:solidFill>
              </a:rPr>
              <a:t>Overview of Hardware</a:t>
            </a:r>
          </a:p>
          <a:p>
            <a:r>
              <a:rPr lang="en-US" sz="2800" dirty="0">
                <a:solidFill>
                  <a:srgbClr val="000000"/>
                </a:solidFill>
              </a:rPr>
              <a:t>Getting started, Seven Steps to High Performance</a:t>
            </a:r>
          </a:p>
          <a:p>
            <a:r>
              <a:rPr lang="en-US" sz="2800" dirty="0">
                <a:solidFill>
                  <a:srgbClr val="008000"/>
                </a:solidFill>
              </a:rPr>
              <a:t>Running in parallel</a:t>
            </a:r>
          </a:p>
          <a:p>
            <a:r>
              <a:rPr lang="en-US" sz="2800" dirty="0" smtClean="0"/>
              <a:t>Tips and tricks</a:t>
            </a:r>
            <a:endParaRPr lang="en-US" sz="2800" dirty="0"/>
          </a:p>
        </p:txBody>
      </p:sp>
    </p:spTree>
    <p:extLst>
      <p:ext uri="{BB962C8B-B14F-4D97-AF65-F5344CB8AC3E}">
        <p14:creationId xmlns:p14="http://schemas.microsoft.com/office/powerpoint/2010/main" val="37221825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What is the Bottleneck</a:t>
            </a:r>
          </a:p>
        </p:txBody>
      </p:sp>
      <p:sp>
        <p:nvSpPr>
          <p:cNvPr id="68610"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Not enough Memory</a:t>
            </a:r>
          </a:p>
          <a:p>
            <a:pPr lvl="1" eaLnBrk="1" hangingPunct="1"/>
            <a:r>
              <a:rPr lang="en-US">
                <a:latin typeface="Century Gothic" charset="0"/>
              </a:rPr>
              <a:t>Solution: use a bigger node (6tb 96 cores)</a:t>
            </a:r>
          </a:p>
          <a:p>
            <a:pPr eaLnBrk="1" hangingPunct="1"/>
            <a:r>
              <a:rPr lang="en-US">
                <a:latin typeface="Century Gothic" charset="0"/>
              </a:rPr>
              <a:t>Slow File I/O</a:t>
            </a:r>
          </a:p>
          <a:p>
            <a:pPr lvl="1" eaLnBrk="1" hangingPunct="1"/>
            <a:r>
              <a:rPr lang="en-US">
                <a:latin typeface="Century Gothic" charset="0"/>
              </a:rPr>
              <a:t>Solution: use scratch</a:t>
            </a:r>
          </a:p>
          <a:p>
            <a:pPr lvl="1" eaLnBrk="1" hangingPunct="1"/>
            <a:r>
              <a:rPr lang="en-US">
                <a:latin typeface="Century Gothic" charset="0"/>
              </a:rPr>
              <a:t>Solution: use a ram disk</a:t>
            </a:r>
          </a:p>
          <a:p>
            <a:pPr eaLnBrk="1" hangingPunct="1"/>
            <a:r>
              <a:rPr lang="en-US">
                <a:latin typeface="Century Gothic" charset="0"/>
              </a:rPr>
              <a:t>Too many calculations</a:t>
            </a:r>
          </a:p>
          <a:p>
            <a:pPr lvl="1" eaLnBrk="1" hangingPunct="1"/>
            <a:r>
              <a:rPr lang="en-US">
                <a:latin typeface="Century Gothic" charset="0"/>
              </a:rPr>
              <a:t>Solution: run your code in parallel</a:t>
            </a:r>
          </a:p>
        </p:txBody>
      </p:sp>
    </p:spTree>
    <p:extLst>
      <p:ext uri="{BB962C8B-B14F-4D97-AF65-F5344CB8AC3E}">
        <p14:creationId xmlns:p14="http://schemas.microsoft.com/office/powerpoint/2010/main" val="383899947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Steps to parallel code</a:t>
            </a:r>
          </a:p>
        </p:txBody>
      </p:sp>
      <p:sp>
        <p:nvSpPr>
          <p:cNvPr id="3" name="Content Placeholder 2"/>
          <p:cNvSpPr>
            <a:spLocks noGrp="1"/>
          </p:cNvSpPr>
          <p:nvPr>
            <p:ph idx="1"/>
          </p:nvPr>
        </p:nvSpPr>
        <p:spPr>
          <a:xfrm>
            <a:off x="424800" y="1769946"/>
            <a:ext cx="8229600" cy="4526395"/>
          </a:xfrm>
        </p:spPr>
        <p:txBody>
          <a:bodyPr>
            <a:normAutofit fontScale="77500" lnSpcReduction="20000"/>
          </a:bodyPr>
          <a:lstStyle/>
          <a:p>
            <a:pPr marL="513710" indent="-513710" defTabSz="453325">
              <a:buNone/>
              <a:defRPr/>
            </a:pPr>
            <a:r>
              <a:rPr lang="en-US" dirty="0" smtClean="0"/>
              <a:t>Note: Every application is different</a:t>
            </a:r>
          </a:p>
          <a:p>
            <a:pPr marL="513710" indent="-513710" defTabSz="453325">
              <a:buNone/>
              <a:defRPr/>
            </a:pPr>
            <a:endParaRPr lang="en-US" dirty="0" smtClean="0"/>
          </a:p>
          <a:p>
            <a:pPr marL="513710" indent="-513710" defTabSz="453325">
              <a:buFont typeface="+mj-lt"/>
              <a:buAutoNum type="arabicPeriod"/>
              <a:defRPr/>
            </a:pPr>
            <a:r>
              <a:rPr lang="en-US" dirty="0" smtClean="0"/>
              <a:t>Analyze your code</a:t>
            </a:r>
          </a:p>
          <a:p>
            <a:pPr marL="738271" lvl="1" indent="-282070" defTabSz="453325">
              <a:defRPr/>
            </a:pPr>
            <a:r>
              <a:rPr lang="en-US" dirty="0" smtClean="0"/>
              <a:t>Profilers (</a:t>
            </a:r>
            <a:r>
              <a:rPr lang="en-US" dirty="0" err="1" smtClean="0"/>
              <a:t>gprof</a:t>
            </a:r>
            <a:r>
              <a:rPr lang="en-US" dirty="0" smtClean="0"/>
              <a:t>, </a:t>
            </a:r>
            <a:r>
              <a:rPr lang="en-US" dirty="0" err="1" smtClean="0"/>
              <a:t>vtune</a:t>
            </a:r>
            <a:r>
              <a:rPr lang="en-US" dirty="0" smtClean="0"/>
              <a:t>, map, </a:t>
            </a:r>
            <a:r>
              <a:rPr lang="en-US" dirty="0" err="1" smtClean="0"/>
              <a:t>perfreport</a:t>
            </a:r>
            <a:r>
              <a:rPr lang="en-US" dirty="0" smtClean="0"/>
              <a:t>, tau)</a:t>
            </a:r>
          </a:p>
          <a:p>
            <a:pPr marL="738271" lvl="1" indent="-282070" defTabSz="453325">
              <a:defRPr/>
            </a:pPr>
            <a:r>
              <a:rPr lang="en-US" dirty="0" smtClean="0"/>
              <a:t>Debuggers / memory trackers (</a:t>
            </a:r>
            <a:r>
              <a:rPr lang="en-US" dirty="0" err="1" smtClean="0"/>
              <a:t>gdb</a:t>
            </a:r>
            <a:r>
              <a:rPr lang="en-US" dirty="0" smtClean="0"/>
              <a:t>, </a:t>
            </a:r>
            <a:r>
              <a:rPr lang="en-US" dirty="0" err="1" smtClean="0"/>
              <a:t>ddt</a:t>
            </a:r>
            <a:r>
              <a:rPr lang="en-US" dirty="0" smtClean="0"/>
              <a:t>, </a:t>
            </a:r>
            <a:r>
              <a:rPr lang="en-US" dirty="0" err="1" smtClean="0"/>
              <a:t>totalview</a:t>
            </a:r>
            <a:r>
              <a:rPr lang="en-US" dirty="0" smtClean="0"/>
              <a:t>)</a:t>
            </a:r>
          </a:p>
          <a:p>
            <a:pPr marL="513710" indent="-513710" defTabSz="453325">
              <a:buFont typeface="+mj-lt"/>
              <a:buAutoNum type="arabicPeriod"/>
              <a:defRPr/>
            </a:pPr>
            <a:r>
              <a:rPr lang="en-US" dirty="0" smtClean="0"/>
              <a:t>Optimize calculations</a:t>
            </a:r>
          </a:p>
          <a:p>
            <a:pPr marL="738271" lvl="1" indent="-282070" defTabSz="453325">
              <a:defRPr/>
            </a:pPr>
            <a:r>
              <a:rPr lang="en-US" dirty="0" smtClean="0"/>
              <a:t>Trade memory for time (i.e., never do the same calculation twice)</a:t>
            </a:r>
          </a:p>
          <a:p>
            <a:pPr marL="513710" indent="-513710" defTabSz="453325">
              <a:buFont typeface="+mj-lt"/>
              <a:buAutoNum type="arabicPeriod"/>
              <a:defRPr/>
            </a:pPr>
            <a:r>
              <a:rPr lang="en-US" dirty="0" smtClean="0"/>
              <a:t>Find ways to parallelize</a:t>
            </a:r>
          </a:p>
          <a:p>
            <a:pPr marL="738271" lvl="1" indent="-282070" defTabSz="453325">
              <a:defRPr/>
            </a:pPr>
            <a:r>
              <a:rPr lang="en-US" dirty="0" smtClean="0"/>
              <a:t>Look for loops</a:t>
            </a:r>
          </a:p>
          <a:p>
            <a:pPr marL="738271" lvl="1" indent="-282070" defTabSz="453325">
              <a:defRPr/>
            </a:pPr>
            <a:r>
              <a:rPr lang="en-US" dirty="0" smtClean="0"/>
              <a:t>Find iterations independent from each other</a:t>
            </a:r>
          </a:p>
          <a:p>
            <a:pPr marL="738271" lvl="1" indent="-282070" defTabSz="453325">
              <a:defRPr/>
            </a:pPr>
            <a:r>
              <a:rPr lang="en-US" dirty="0" smtClean="0"/>
              <a:t>Determine how much information needs to be transferred</a:t>
            </a:r>
          </a:p>
        </p:txBody>
      </p:sp>
    </p:spTree>
    <p:extLst>
      <p:ext uri="{BB962C8B-B14F-4D97-AF65-F5344CB8AC3E}">
        <p14:creationId xmlns:p14="http://schemas.microsoft.com/office/powerpoint/2010/main" val="214138429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own Arrow 27"/>
          <p:cNvSpPr/>
          <p:nvPr/>
        </p:nvSpPr>
        <p:spPr>
          <a:xfrm>
            <a:off x="636480" y="1880838"/>
            <a:ext cx="855360" cy="4226844"/>
          </a:xfrm>
          <a:prstGeom prst="downArrow">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lIns="91350" tIns="45677" rIns="91350" bIns="45677" anchor="ctr"/>
          <a:lstStyle/>
          <a:p>
            <a:pPr algn="ctr" defTabSz="412986">
              <a:defRPr/>
            </a:pPr>
            <a:endParaRPr lang="en-US" dirty="0">
              <a:solidFill>
                <a:schemeClr val="bg1"/>
              </a:solidFill>
            </a:endParaRPr>
          </a:p>
        </p:txBody>
      </p:sp>
      <p:sp>
        <p:nvSpPr>
          <p:cNvPr id="71682" name="Title 1"/>
          <p:cNvSpPr>
            <a:spLocks noGrp="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Single Thread Jobs</a:t>
            </a:r>
          </a:p>
        </p:txBody>
      </p:sp>
      <p:pic>
        <p:nvPicPr>
          <p:cNvPr id="7168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0720" y="2875983"/>
            <a:ext cx="2211840" cy="221207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rot="5400000">
            <a:off x="2104505" y="2371209"/>
            <a:ext cx="1065712" cy="14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2104505" y="5689318"/>
            <a:ext cx="1065712" cy="14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1686" name="TextBox 26"/>
          <p:cNvSpPr txBox="1">
            <a:spLocks noChangeArrowheads="1"/>
          </p:cNvSpPr>
          <p:nvPr/>
        </p:nvSpPr>
        <p:spPr bwMode="auto">
          <a:xfrm rot="-5400000">
            <a:off x="463935" y="3297419"/>
            <a:ext cx="1193249" cy="64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50" tIns="45677" rIns="91350" bIns="4567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600">
                <a:solidFill>
                  <a:srgbClr val="FFFFFF"/>
                </a:solidFill>
              </a:rPr>
              <a:t>Time</a:t>
            </a:r>
          </a:p>
        </p:txBody>
      </p:sp>
      <p:sp>
        <p:nvSpPr>
          <p:cNvPr id="71687" name="TextBox 10"/>
          <p:cNvSpPr txBox="1">
            <a:spLocks noChangeArrowheads="1"/>
          </p:cNvSpPr>
          <p:nvPr/>
        </p:nvSpPr>
        <p:spPr bwMode="auto">
          <a:xfrm>
            <a:off x="4226401" y="2046455"/>
            <a:ext cx="3693600" cy="161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0" tIns="45677" rIns="91350" bIns="4567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300"/>
              <a:t>One CPU can only run one thing at a time. (sort of)</a:t>
            </a:r>
          </a:p>
        </p:txBody>
      </p:sp>
    </p:spTree>
    <p:extLst>
      <p:ext uri="{BB962C8B-B14F-4D97-AF65-F5344CB8AC3E}">
        <p14:creationId xmlns:p14="http://schemas.microsoft.com/office/powerpoint/2010/main" val="324996295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9224" y="6396859"/>
            <a:ext cx="3481343" cy="27090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a:spLocks noChangeArrowheads="1"/>
          </p:cNvSpPr>
          <p:nvPr/>
        </p:nvSpPr>
        <p:spPr bwMode="auto">
          <a:xfrm>
            <a:off x="221760" y="1938151"/>
            <a:ext cx="855360" cy="3810640"/>
          </a:xfrm>
          <a:prstGeom prst="downArrow">
            <a:avLst>
              <a:gd name="adj1" fmla="val 50000"/>
              <a:gd name="adj2" fmla="val 50006"/>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lIns="91350" tIns="45677" rIns="91350" bIns="45677" anchor="ctr"/>
          <a:lstStyle/>
          <a:p>
            <a:pPr algn="ctr" defTabSz="412986">
              <a:defRPr/>
            </a:pPr>
            <a:endParaRPr lang="en-US">
              <a:solidFill>
                <a:schemeClr val="bg1"/>
              </a:solidFill>
            </a:endParaRPr>
          </a:p>
        </p:txBody>
      </p:sp>
      <p:sp>
        <p:nvSpPr>
          <p:cNvPr id="73730" name="Title 1"/>
          <p:cNvSpPr>
            <a:spLocks noGrp="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Pleasantly Parallel</a:t>
            </a:r>
          </a:p>
        </p:txBody>
      </p:sp>
      <p:pic>
        <p:nvPicPr>
          <p:cNvPr id="737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1" y="3725379"/>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7680" y="3633209"/>
            <a:ext cx="1296000" cy="1296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4561" y="4036451"/>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1120" y="2924655"/>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4400" y="3388383"/>
            <a:ext cx="1296000" cy="1296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3736" name="Straight Arrow Connector 15"/>
          <p:cNvCxnSpPr>
            <a:cxnSpLocks noChangeShapeType="1"/>
          </p:cNvCxnSpPr>
          <p:nvPr/>
        </p:nvCxnSpPr>
        <p:spPr bwMode="auto">
          <a:xfrm rot="5400000">
            <a:off x="1292345" y="319180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7" name="Straight Arrow Connector 16"/>
          <p:cNvCxnSpPr>
            <a:cxnSpLocks noChangeShapeType="1"/>
          </p:cNvCxnSpPr>
          <p:nvPr/>
        </p:nvCxnSpPr>
        <p:spPr bwMode="auto">
          <a:xfrm rot="5400000">
            <a:off x="2679064" y="3502875"/>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8" name="Straight Arrow Connector 17"/>
          <p:cNvCxnSpPr>
            <a:cxnSpLocks noChangeShapeType="1"/>
          </p:cNvCxnSpPr>
          <p:nvPr/>
        </p:nvCxnSpPr>
        <p:spPr bwMode="auto">
          <a:xfrm rot="5400000">
            <a:off x="4041304" y="2391079"/>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9" name="Straight Arrow Connector 18"/>
          <p:cNvCxnSpPr>
            <a:cxnSpLocks noChangeShapeType="1"/>
          </p:cNvCxnSpPr>
          <p:nvPr/>
        </p:nvCxnSpPr>
        <p:spPr bwMode="auto">
          <a:xfrm rot="5400000">
            <a:off x="5374025" y="3098913"/>
            <a:ext cx="1065712" cy="28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0" name="Straight Arrow Connector 19"/>
          <p:cNvCxnSpPr>
            <a:cxnSpLocks noChangeShapeType="1"/>
          </p:cNvCxnSpPr>
          <p:nvPr/>
        </p:nvCxnSpPr>
        <p:spPr bwMode="auto">
          <a:xfrm rot="5400000">
            <a:off x="6840664" y="281160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1" name="Straight Arrow Connector 20"/>
          <p:cNvCxnSpPr>
            <a:cxnSpLocks noChangeShapeType="1"/>
          </p:cNvCxnSpPr>
          <p:nvPr/>
        </p:nvCxnSpPr>
        <p:spPr bwMode="auto">
          <a:xfrm rot="5400000">
            <a:off x="1290904" y="5552210"/>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2" name="Straight Arrow Connector 21"/>
          <p:cNvCxnSpPr>
            <a:cxnSpLocks noChangeShapeType="1"/>
          </p:cNvCxnSpPr>
          <p:nvPr/>
        </p:nvCxnSpPr>
        <p:spPr bwMode="auto">
          <a:xfrm rot="5400000">
            <a:off x="2680505" y="586328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3" name="Straight Arrow Connector 22"/>
          <p:cNvCxnSpPr>
            <a:cxnSpLocks noChangeShapeType="1"/>
          </p:cNvCxnSpPr>
          <p:nvPr/>
        </p:nvCxnSpPr>
        <p:spPr bwMode="auto">
          <a:xfrm rot="5400000">
            <a:off x="4042745" y="4751486"/>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4" name="Straight Arrow Connector 23"/>
          <p:cNvCxnSpPr>
            <a:cxnSpLocks noChangeShapeType="1"/>
          </p:cNvCxnSpPr>
          <p:nvPr/>
        </p:nvCxnSpPr>
        <p:spPr bwMode="auto">
          <a:xfrm rot="5400000">
            <a:off x="5372585" y="5460761"/>
            <a:ext cx="1064271"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5" name="Straight Arrow Connector 24"/>
          <p:cNvCxnSpPr>
            <a:cxnSpLocks noChangeShapeType="1"/>
          </p:cNvCxnSpPr>
          <p:nvPr/>
        </p:nvCxnSpPr>
        <p:spPr bwMode="auto">
          <a:xfrm rot="5400000">
            <a:off x="6838505" y="5215935"/>
            <a:ext cx="1064271"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3746" name="TextBox 26"/>
          <p:cNvSpPr txBox="1">
            <a:spLocks noChangeArrowheads="1"/>
          </p:cNvSpPr>
          <p:nvPr/>
        </p:nvSpPr>
        <p:spPr bwMode="auto">
          <a:xfrm rot="-5400000">
            <a:off x="49235" y="3354742"/>
            <a:ext cx="1193209" cy="6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600">
                <a:solidFill>
                  <a:srgbClr val="FFFFFF"/>
                </a:solidFill>
              </a:rPr>
              <a:t>Time</a:t>
            </a:r>
          </a:p>
        </p:txBody>
      </p:sp>
    </p:spTree>
    <p:extLst>
      <p:ext uri="{BB962C8B-B14F-4D97-AF65-F5344CB8AC3E}">
        <p14:creationId xmlns:p14="http://schemas.microsoft.com/office/powerpoint/2010/main" val="133799333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879224" y="6396859"/>
            <a:ext cx="3481343" cy="27090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7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a:latin typeface="Georgia" charset="0"/>
              </a:rPr>
              <a:t>Loosely Coupled</a:t>
            </a:r>
          </a:p>
        </p:txBody>
      </p:sp>
      <p:pic>
        <p:nvPicPr>
          <p:cNvPr id="7577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8318" y="1629194"/>
            <a:ext cx="800640" cy="7992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7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9678" y="3331453"/>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9199" y="3331453"/>
            <a:ext cx="79920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8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73838" y="3139913"/>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8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35918" y="3139913"/>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5783" name="Straight Arrow Connector 8"/>
          <p:cNvCxnSpPr>
            <a:cxnSpLocks noChangeShapeType="1"/>
          </p:cNvCxnSpPr>
          <p:nvPr/>
        </p:nvCxnSpPr>
        <p:spPr bwMode="auto">
          <a:xfrm rot="5400000">
            <a:off x="4080681" y="2321956"/>
            <a:ext cx="711435" cy="9244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4" name="Straight Arrow Connector 9"/>
          <p:cNvCxnSpPr>
            <a:cxnSpLocks noChangeShapeType="1"/>
          </p:cNvCxnSpPr>
          <p:nvPr/>
        </p:nvCxnSpPr>
        <p:spPr bwMode="auto">
          <a:xfrm rot="5400000">
            <a:off x="3332591" y="1765405"/>
            <a:ext cx="902974" cy="22291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5" name="Straight Arrow Connector 10"/>
          <p:cNvCxnSpPr>
            <a:cxnSpLocks noChangeShapeType="1"/>
          </p:cNvCxnSpPr>
          <p:nvPr/>
        </p:nvCxnSpPr>
        <p:spPr bwMode="auto">
          <a:xfrm rot="16200000" flipH="1">
            <a:off x="5252832" y="2074285"/>
            <a:ext cx="902974" cy="161136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6" name="Straight Arrow Connector 11"/>
          <p:cNvCxnSpPr>
            <a:cxnSpLocks noChangeShapeType="1"/>
          </p:cNvCxnSpPr>
          <p:nvPr/>
        </p:nvCxnSpPr>
        <p:spPr bwMode="auto">
          <a:xfrm rot="16200000" flipH="1">
            <a:off x="6011721" y="1315396"/>
            <a:ext cx="711435" cy="29376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7" name="Straight Arrow Connector 12"/>
          <p:cNvCxnSpPr>
            <a:cxnSpLocks noChangeShapeType="1"/>
          </p:cNvCxnSpPr>
          <p:nvPr/>
        </p:nvCxnSpPr>
        <p:spPr bwMode="auto">
          <a:xfrm rot="16200000" flipH="1">
            <a:off x="3315307" y="3486388"/>
            <a:ext cx="966342" cy="22579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8" name="Straight Arrow Connector 13"/>
          <p:cNvCxnSpPr>
            <a:cxnSpLocks noChangeShapeType="1"/>
          </p:cNvCxnSpPr>
          <p:nvPr/>
        </p:nvCxnSpPr>
        <p:spPr bwMode="auto">
          <a:xfrm rot="16200000" flipH="1">
            <a:off x="3871857" y="4042938"/>
            <a:ext cx="1157882" cy="9532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89" name="Straight Arrow Connector 14"/>
          <p:cNvCxnSpPr>
            <a:cxnSpLocks noChangeShapeType="1"/>
          </p:cNvCxnSpPr>
          <p:nvPr/>
        </p:nvCxnSpPr>
        <p:spPr bwMode="auto">
          <a:xfrm rot="16200000" flipH="1">
            <a:off x="4542900" y="2784216"/>
            <a:ext cx="1111797" cy="4003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90" name="Straight Arrow Connector 15"/>
          <p:cNvCxnSpPr>
            <a:cxnSpLocks noChangeShapeType="1"/>
          </p:cNvCxnSpPr>
          <p:nvPr/>
        </p:nvCxnSpPr>
        <p:spPr bwMode="auto">
          <a:xfrm rot="5400000">
            <a:off x="4734438" y="4533999"/>
            <a:ext cx="757520" cy="3715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791" name="Straight Arrow Connector 16"/>
          <p:cNvCxnSpPr>
            <a:cxnSpLocks noChangeShapeType="1"/>
          </p:cNvCxnSpPr>
          <p:nvPr/>
        </p:nvCxnSpPr>
        <p:spPr bwMode="auto">
          <a:xfrm rot="10800000" flipV="1">
            <a:off x="4927438" y="4132177"/>
            <a:ext cx="1212480" cy="966342"/>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5792"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98638" y="3540275"/>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93"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7118" y="5098519"/>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5794" name="Straight Arrow Connector 49"/>
          <p:cNvCxnSpPr>
            <a:cxnSpLocks noChangeShapeType="1"/>
          </p:cNvCxnSpPr>
          <p:nvPr/>
        </p:nvCxnSpPr>
        <p:spPr bwMode="auto">
          <a:xfrm rot="5400000">
            <a:off x="5788497" y="3050778"/>
            <a:ext cx="1157882" cy="29376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5795" name="Picture 5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9279" y="6400415"/>
            <a:ext cx="79920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96" name="Picture 5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519" y="6400415"/>
            <a:ext cx="79920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97" name="Picture 5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2638" y="6610677"/>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798" name="Picture 6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4718" y="6610677"/>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5799" name="Straight Arrow Connector 61"/>
          <p:cNvCxnSpPr>
            <a:cxnSpLocks noChangeShapeType="1"/>
          </p:cNvCxnSpPr>
          <p:nvPr/>
        </p:nvCxnSpPr>
        <p:spPr bwMode="auto">
          <a:xfrm rot="5400000">
            <a:off x="4108761" y="5792000"/>
            <a:ext cx="712875" cy="9244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800" name="Straight Arrow Connector 62"/>
          <p:cNvCxnSpPr>
            <a:cxnSpLocks noChangeShapeType="1"/>
          </p:cNvCxnSpPr>
          <p:nvPr/>
        </p:nvCxnSpPr>
        <p:spPr bwMode="auto">
          <a:xfrm rot="5400000">
            <a:off x="3746612" y="5219589"/>
            <a:ext cx="502613" cy="18590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801" name="Straight Arrow Connector 63"/>
          <p:cNvCxnSpPr>
            <a:cxnSpLocks noChangeShapeType="1"/>
          </p:cNvCxnSpPr>
          <p:nvPr/>
        </p:nvCxnSpPr>
        <p:spPr bwMode="auto">
          <a:xfrm rot="16200000" flipH="1">
            <a:off x="5261492" y="5563749"/>
            <a:ext cx="502613" cy="11707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802" name="Straight Arrow Connector 64"/>
          <p:cNvCxnSpPr>
            <a:cxnSpLocks noChangeShapeType="1"/>
          </p:cNvCxnSpPr>
          <p:nvPr/>
        </p:nvCxnSpPr>
        <p:spPr bwMode="auto">
          <a:xfrm rot="16200000" flipH="1">
            <a:off x="6039801" y="4785440"/>
            <a:ext cx="712875" cy="29376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5803" name="Straight Arrow Connector 65"/>
          <p:cNvCxnSpPr>
            <a:cxnSpLocks noChangeShapeType="1"/>
          </p:cNvCxnSpPr>
          <p:nvPr/>
        </p:nvCxnSpPr>
        <p:spPr bwMode="auto">
          <a:xfrm rot="16200000" flipH="1">
            <a:off x="4371540" y="6453700"/>
            <a:ext cx="1111797" cy="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5804" name="Picture 6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12604" y="7009599"/>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4" name="Down Arrow 73"/>
          <p:cNvSpPr>
            <a:spLocks noChangeArrowheads="1"/>
          </p:cNvSpPr>
          <p:nvPr/>
        </p:nvSpPr>
        <p:spPr bwMode="auto">
          <a:xfrm>
            <a:off x="1094158" y="1845217"/>
            <a:ext cx="855360" cy="4226844"/>
          </a:xfrm>
          <a:prstGeom prst="downArrow">
            <a:avLst>
              <a:gd name="adj1" fmla="val 50000"/>
              <a:gd name="adj2" fmla="val 50006"/>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lIns="91350" tIns="45677" rIns="91350" bIns="45677" anchor="ctr"/>
          <a:lstStyle/>
          <a:p>
            <a:pPr algn="ctr" defTabSz="412986">
              <a:defRPr/>
            </a:pPr>
            <a:endParaRPr lang="en-US">
              <a:solidFill>
                <a:schemeClr val="bg1"/>
              </a:solidFill>
            </a:endParaRPr>
          </a:p>
        </p:txBody>
      </p:sp>
      <p:sp>
        <p:nvSpPr>
          <p:cNvPr id="75806" name="TextBox 74"/>
          <p:cNvSpPr txBox="1">
            <a:spLocks noChangeArrowheads="1"/>
          </p:cNvSpPr>
          <p:nvPr/>
        </p:nvSpPr>
        <p:spPr bwMode="auto">
          <a:xfrm rot="-5400000">
            <a:off x="921633" y="3261808"/>
            <a:ext cx="1193209" cy="6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600">
                <a:solidFill>
                  <a:srgbClr val="FFFFFF"/>
                </a:solidFill>
              </a:rPr>
              <a:t>Time</a:t>
            </a:r>
          </a:p>
        </p:txBody>
      </p:sp>
    </p:spTree>
    <p:extLst>
      <p:ext uri="{BB962C8B-B14F-4D97-AF65-F5344CB8AC3E}">
        <p14:creationId xmlns:p14="http://schemas.microsoft.com/office/powerpoint/2010/main" val="67738978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2879224" y="6396859"/>
            <a:ext cx="3481343" cy="270907"/>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1396800" y="453648"/>
            <a:ext cx="6527520" cy="603423"/>
          </a:xfrm>
          <a:prstGeom prst="rect">
            <a:avLst/>
          </a:prstGeom>
        </p:spPr>
        <p:txBody>
          <a:bodyPr lIns="91330" tIns="45667" rIns="91330" bIns="45667" anchor="ctr"/>
          <a:lstStyle/>
          <a:p>
            <a:pPr defTabSz="413072">
              <a:defRPr/>
            </a:pPr>
            <a:r>
              <a:rPr lang="en-US" sz="4300" dirty="0">
                <a:latin typeface="Georgia"/>
                <a:ea typeface="+mj-ea"/>
                <a:cs typeface="Georgia"/>
              </a:rPr>
              <a:t>Tightly Coupled</a:t>
            </a: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1992" y="1403428"/>
            <a:ext cx="800640" cy="7992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5912" y="2761491"/>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2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2792" y="2761491"/>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29"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0072" y="2761491"/>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3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2152" y="2761491"/>
            <a:ext cx="79920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7831" name="Straight Arrow Connector 8"/>
          <p:cNvCxnSpPr>
            <a:cxnSpLocks noChangeShapeType="1"/>
          </p:cNvCxnSpPr>
          <p:nvPr/>
        </p:nvCxnSpPr>
        <p:spPr bwMode="auto">
          <a:xfrm rot="5400000">
            <a:off x="4231963" y="1821141"/>
            <a:ext cx="558779" cy="13219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2" name="Straight Arrow Connector 9"/>
          <p:cNvCxnSpPr>
            <a:cxnSpLocks noChangeShapeType="1"/>
          </p:cNvCxnSpPr>
          <p:nvPr/>
        </p:nvCxnSpPr>
        <p:spPr bwMode="auto">
          <a:xfrm rot="5400000">
            <a:off x="3593323" y="1182501"/>
            <a:ext cx="558779" cy="25992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3" name="Straight Arrow Connector 10"/>
          <p:cNvCxnSpPr>
            <a:cxnSpLocks noChangeShapeType="1"/>
          </p:cNvCxnSpPr>
          <p:nvPr/>
        </p:nvCxnSpPr>
        <p:spPr bwMode="auto">
          <a:xfrm rot="16200000" flipH="1">
            <a:off x="5499883" y="1875141"/>
            <a:ext cx="558779" cy="12139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4" name="Straight Arrow Connector 11"/>
          <p:cNvCxnSpPr>
            <a:cxnSpLocks noChangeShapeType="1"/>
          </p:cNvCxnSpPr>
          <p:nvPr/>
        </p:nvCxnSpPr>
        <p:spPr bwMode="auto">
          <a:xfrm rot="16200000" flipH="1">
            <a:off x="6163003" y="1212021"/>
            <a:ext cx="558779" cy="254016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5" name="Straight Arrow Connector 12"/>
          <p:cNvCxnSpPr>
            <a:cxnSpLocks noChangeShapeType="1"/>
          </p:cNvCxnSpPr>
          <p:nvPr/>
        </p:nvCxnSpPr>
        <p:spPr bwMode="auto">
          <a:xfrm rot="16200000" flipH="1">
            <a:off x="3618525" y="2516802"/>
            <a:ext cx="509814" cy="26006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6" name="Straight Arrow Connector 13"/>
          <p:cNvCxnSpPr>
            <a:cxnSpLocks noChangeShapeType="1"/>
          </p:cNvCxnSpPr>
          <p:nvPr/>
        </p:nvCxnSpPr>
        <p:spPr bwMode="auto">
          <a:xfrm rot="16200000" flipH="1">
            <a:off x="4257165" y="3155442"/>
            <a:ext cx="509814" cy="132336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7" name="Straight Arrow Connector 14"/>
          <p:cNvCxnSpPr>
            <a:cxnSpLocks noChangeShapeType="1"/>
          </p:cNvCxnSpPr>
          <p:nvPr/>
        </p:nvCxnSpPr>
        <p:spPr bwMode="auto">
          <a:xfrm rot="16200000" flipH="1">
            <a:off x="4893643" y="2481381"/>
            <a:ext cx="558779"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8" name="Straight Arrow Connector 15"/>
          <p:cNvCxnSpPr>
            <a:cxnSpLocks noChangeShapeType="1"/>
          </p:cNvCxnSpPr>
          <p:nvPr/>
        </p:nvCxnSpPr>
        <p:spPr bwMode="auto">
          <a:xfrm rot="5400000">
            <a:off x="4918845" y="3817122"/>
            <a:ext cx="509814" cy="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39" name="Straight Arrow Connector 16"/>
          <p:cNvCxnSpPr>
            <a:cxnSpLocks noChangeShapeType="1"/>
          </p:cNvCxnSpPr>
          <p:nvPr/>
        </p:nvCxnSpPr>
        <p:spPr bwMode="auto">
          <a:xfrm rot="5400000">
            <a:off x="5525085" y="3210882"/>
            <a:ext cx="509814" cy="12124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7840"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4872" y="2761491"/>
            <a:ext cx="79920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41"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3432" y="4072028"/>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7842" name="Straight Arrow Connector 19"/>
          <p:cNvCxnSpPr>
            <a:cxnSpLocks noChangeShapeType="1"/>
          </p:cNvCxnSpPr>
          <p:nvPr/>
        </p:nvCxnSpPr>
        <p:spPr bwMode="auto">
          <a:xfrm rot="5400000">
            <a:off x="6188206" y="2547762"/>
            <a:ext cx="509814" cy="25387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43" name="Straight Arrow Connector 78"/>
          <p:cNvCxnSpPr>
            <a:cxnSpLocks noChangeShapeType="1"/>
          </p:cNvCxnSpPr>
          <p:nvPr/>
        </p:nvCxnSpPr>
        <p:spPr bwMode="auto">
          <a:xfrm>
            <a:off x="2973433" y="3161853"/>
            <a:ext cx="476640" cy="144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44" name="Straight Arrow Connector 79"/>
          <p:cNvCxnSpPr>
            <a:cxnSpLocks noChangeShapeType="1"/>
          </p:cNvCxnSpPr>
          <p:nvPr/>
        </p:nvCxnSpPr>
        <p:spPr bwMode="auto">
          <a:xfrm>
            <a:off x="4250712" y="3161853"/>
            <a:ext cx="524160" cy="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45" name="Straight Arrow Connector 80"/>
          <p:cNvCxnSpPr>
            <a:cxnSpLocks noChangeShapeType="1"/>
          </p:cNvCxnSpPr>
          <p:nvPr/>
        </p:nvCxnSpPr>
        <p:spPr bwMode="auto">
          <a:xfrm>
            <a:off x="5574072" y="3161853"/>
            <a:ext cx="411840" cy="144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46" name="Straight Arrow Connector 85"/>
          <p:cNvCxnSpPr>
            <a:cxnSpLocks noChangeShapeType="1"/>
          </p:cNvCxnSpPr>
          <p:nvPr/>
        </p:nvCxnSpPr>
        <p:spPr bwMode="auto">
          <a:xfrm flipV="1">
            <a:off x="6786552" y="3161853"/>
            <a:ext cx="525600" cy="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7847" name="Picture 10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55672" y="5431531"/>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48" name="Picture 10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3993" y="5431531"/>
            <a:ext cx="79920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49" name="Picture 1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9832" y="5431531"/>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50" name="Picture 1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1912" y="5431531"/>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7851" name="Straight Arrow Connector 112"/>
          <p:cNvCxnSpPr>
            <a:cxnSpLocks noChangeShapeType="1"/>
          </p:cNvCxnSpPr>
          <p:nvPr/>
        </p:nvCxnSpPr>
        <p:spPr bwMode="auto">
          <a:xfrm rot="5400000">
            <a:off x="4202443" y="4490462"/>
            <a:ext cx="558779" cy="132336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2" name="Straight Arrow Connector 113"/>
          <p:cNvCxnSpPr>
            <a:cxnSpLocks noChangeShapeType="1"/>
          </p:cNvCxnSpPr>
          <p:nvPr/>
        </p:nvCxnSpPr>
        <p:spPr bwMode="auto">
          <a:xfrm rot="5400000">
            <a:off x="3564523" y="3852542"/>
            <a:ext cx="558779" cy="25992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3" name="Straight Arrow Connector 114"/>
          <p:cNvCxnSpPr>
            <a:cxnSpLocks noChangeShapeType="1"/>
          </p:cNvCxnSpPr>
          <p:nvPr/>
        </p:nvCxnSpPr>
        <p:spPr bwMode="auto">
          <a:xfrm rot="16200000" flipH="1">
            <a:off x="5470363" y="4545902"/>
            <a:ext cx="558779" cy="12124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4" name="Straight Arrow Connector 115"/>
          <p:cNvCxnSpPr>
            <a:cxnSpLocks noChangeShapeType="1"/>
          </p:cNvCxnSpPr>
          <p:nvPr/>
        </p:nvCxnSpPr>
        <p:spPr bwMode="auto">
          <a:xfrm rot="16200000" flipH="1">
            <a:off x="6133483" y="3882782"/>
            <a:ext cx="558779" cy="25387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5" name="Straight Arrow Connector 116"/>
          <p:cNvCxnSpPr>
            <a:cxnSpLocks noChangeShapeType="1"/>
          </p:cNvCxnSpPr>
          <p:nvPr/>
        </p:nvCxnSpPr>
        <p:spPr bwMode="auto">
          <a:xfrm rot="16200000" flipH="1">
            <a:off x="3588285" y="5186842"/>
            <a:ext cx="511254" cy="259920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6" name="Straight Arrow Connector 117"/>
          <p:cNvCxnSpPr>
            <a:cxnSpLocks noChangeShapeType="1"/>
          </p:cNvCxnSpPr>
          <p:nvPr/>
        </p:nvCxnSpPr>
        <p:spPr bwMode="auto">
          <a:xfrm rot="16200000" flipH="1">
            <a:off x="4226206" y="5824762"/>
            <a:ext cx="511254" cy="132336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7" name="Straight Arrow Connector 118"/>
          <p:cNvCxnSpPr>
            <a:cxnSpLocks noChangeShapeType="1"/>
          </p:cNvCxnSpPr>
          <p:nvPr/>
        </p:nvCxnSpPr>
        <p:spPr bwMode="auto">
          <a:xfrm rot="16200000" flipH="1">
            <a:off x="4864843" y="5151422"/>
            <a:ext cx="558779"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8" name="Straight Arrow Connector 119"/>
          <p:cNvCxnSpPr>
            <a:cxnSpLocks noChangeShapeType="1"/>
          </p:cNvCxnSpPr>
          <p:nvPr/>
        </p:nvCxnSpPr>
        <p:spPr bwMode="auto">
          <a:xfrm rot="5400000">
            <a:off x="4888606" y="6485722"/>
            <a:ext cx="511254"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59" name="Straight Arrow Connector 120"/>
          <p:cNvCxnSpPr>
            <a:cxnSpLocks noChangeShapeType="1"/>
          </p:cNvCxnSpPr>
          <p:nvPr/>
        </p:nvCxnSpPr>
        <p:spPr bwMode="auto">
          <a:xfrm rot="5400000">
            <a:off x="5494126" y="5880202"/>
            <a:ext cx="511254" cy="12124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7860" name="Picture 1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4632" y="5431531"/>
            <a:ext cx="800640" cy="79928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861" name="Picture 1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3192" y="6742069"/>
            <a:ext cx="800640" cy="8007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7862" name="Straight Arrow Connector 123"/>
          <p:cNvCxnSpPr>
            <a:cxnSpLocks noChangeShapeType="1"/>
          </p:cNvCxnSpPr>
          <p:nvPr/>
        </p:nvCxnSpPr>
        <p:spPr bwMode="auto">
          <a:xfrm rot="5400000">
            <a:off x="6157245" y="5217082"/>
            <a:ext cx="511254" cy="253872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63" name="Straight Arrow Connector 124"/>
          <p:cNvCxnSpPr>
            <a:cxnSpLocks noChangeShapeType="1"/>
          </p:cNvCxnSpPr>
          <p:nvPr/>
        </p:nvCxnSpPr>
        <p:spPr bwMode="auto">
          <a:xfrm>
            <a:off x="2943192" y="5831893"/>
            <a:ext cx="476640" cy="144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64" name="Straight Arrow Connector 125"/>
          <p:cNvCxnSpPr>
            <a:cxnSpLocks noChangeShapeType="1"/>
          </p:cNvCxnSpPr>
          <p:nvPr/>
        </p:nvCxnSpPr>
        <p:spPr bwMode="auto">
          <a:xfrm>
            <a:off x="4220472" y="5831893"/>
            <a:ext cx="524160" cy="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65" name="Straight Arrow Connector 126"/>
          <p:cNvCxnSpPr>
            <a:cxnSpLocks noChangeShapeType="1"/>
          </p:cNvCxnSpPr>
          <p:nvPr/>
        </p:nvCxnSpPr>
        <p:spPr bwMode="auto">
          <a:xfrm>
            <a:off x="5545272" y="5831893"/>
            <a:ext cx="410400" cy="144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7866" name="Straight Arrow Connector 127"/>
          <p:cNvCxnSpPr>
            <a:cxnSpLocks noChangeShapeType="1"/>
          </p:cNvCxnSpPr>
          <p:nvPr/>
        </p:nvCxnSpPr>
        <p:spPr bwMode="auto">
          <a:xfrm flipV="1">
            <a:off x="6756313" y="5831893"/>
            <a:ext cx="525600" cy="0"/>
          </a:xfrm>
          <a:prstGeom prst="straightConnector1">
            <a:avLst/>
          </a:prstGeom>
          <a:noFill/>
          <a:ln w="25400">
            <a:solidFill>
              <a:schemeClr val="tx1"/>
            </a:solidFill>
            <a:round/>
            <a:headEnd type="arrow" w="med" len="me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9" name="Down Arrow 128"/>
          <p:cNvSpPr>
            <a:spLocks noChangeArrowheads="1"/>
          </p:cNvSpPr>
          <p:nvPr/>
        </p:nvSpPr>
        <p:spPr bwMode="auto">
          <a:xfrm>
            <a:off x="1010685" y="2165989"/>
            <a:ext cx="855360" cy="3812081"/>
          </a:xfrm>
          <a:prstGeom prst="downArrow">
            <a:avLst>
              <a:gd name="adj1" fmla="val 50000"/>
              <a:gd name="adj2" fmla="val 50006"/>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lIns="91350" tIns="45677" rIns="91350" bIns="45677" anchor="ctr"/>
          <a:lstStyle/>
          <a:p>
            <a:pPr algn="ctr" defTabSz="412986">
              <a:defRPr/>
            </a:pPr>
            <a:endParaRPr lang="en-US">
              <a:solidFill>
                <a:schemeClr val="bg1"/>
              </a:solidFill>
            </a:endParaRPr>
          </a:p>
        </p:txBody>
      </p:sp>
      <p:sp>
        <p:nvSpPr>
          <p:cNvPr id="77868" name="TextBox 129"/>
          <p:cNvSpPr txBox="1">
            <a:spLocks noChangeArrowheads="1"/>
          </p:cNvSpPr>
          <p:nvPr/>
        </p:nvSpPr>
        <p:spPr bwMode="auto">
          <a:xfrm rot="-5400000">
            <a:off x="837992" y="3582580"/>
            <a:ext cx="1193209" cy="6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600">
                <a:solidFill>
                  <a:srgbClr val="FFFFFF"/>
                </a:solidFill>
              </a:rPr>
              <a:t>Time</a:t>
            </a:r>
          </a:p>
        </p:txBody>
      </p:sp>
    </p:spTree>
    <p:extLst>
      <p:ext uri="{BB962C8B-B14F-4D97-AF65-F5344CB8AC3E}">
        <p14:creationId xmlns:p14="http://schemas.microsoft.com/office/powerpoint/2010/main" val="20613056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sz="2800" dirty="0">
                <a:latin typeface="Century Gothic" charset="0"/>
              </a:rPr>
              <a:t>Why use Advanced Computing Hardware?</a:t>
            </a:r>
          </a:p>
        </p:txBody>
      </p:sp>
      <p:sp>
        <p:nvSpPr>
          <p:cNvPr id="22530" name="Content Placeholder 2"/>
          <p:cNvSpPr>
            <a:spLocks noGrp="1"/>
          </p:cNvSpPr>
          <p:nvPr>
            <p:ph idx="1"/>
          </p:nvPr>
        </p:nvSpPr>
        <p:spPr bwMode="auto">
          <a:xfrm>
            <a:off x="456480" y="1968691"/>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500">
                <a:latin typeface="Century Gothic" charset="0"/>
              </a:rPr>
              <a:t>Science takes too long</a:t>
            </a:r>
          </a:p>
          <a:p>
            <a:pPr eaLnBrk="1" hangingPunct="1"/>
            <a:r>
              <a:rPr lang="en-US" sz="2500">
                <a:latin typeface="Century Gothic" charset="0"/>
              </a:rPr>
              <a:t>Computation runs out of memory</a:t>
            </a:r>
          </a:p>
          <a:p>
            <a:pPr eaLnBrk="1" hangingPunct="1"/>
            <a:r>
              <a:rPr lang="en-US" sz="2500">
                <a:latin typeface="Century Gothic" charset="0"/>
              </a:rPr>
              <a:t>Needs licensed software</a:t>
            </a:r>
          </a:p>
          <a:p>
            <a:pPr eaLnBrk="1" hangingPunct="1"/>
            <a:r>
              <a:rPr lang="en-US" sz="2500">
                <a:latin typeface="Century Gothic" charset="0"/>
              </a:rPr>
              <a:t>Needs advanced interface (visualization/database)</a:t>
            </a:r>
          </a:p>
          <a:p>
            <a:pPr eaLnBrk="1" hangingPunct="1"/>
            <a:r>
              <a:rPr lang="en-US" sz="2500">
                <a:latin typeface="Century Gothic" charset="0"/>
              </a:rPr>
              <a:t>Lots of file i/o</a:t>
            </a:r>
          </a:p>
        </p:txBody>
      </p:sp>
    </p:spTree>
    <p:extLst>
      <p:ext uri="{BB962C8B-B14F-4D97-AF65-F5344CB8AC3E}">
        <p14:creationId xmlns:p14="http://schemas.microsoft.com/office/powerpoint/2010/main" val="139572253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tabLst>
                <a:tab pos="721451" algn="l"/>
                <a:tab pos="1445781" algn="l"/>
                <a:tab pos="2168672" algn="l"/>
                <a:tab pos="2893003" algn="l"/>
                <a:tab pos="3615894" algn="l"/>
                <a:tab pos="4340224" algn="l"/>
                <a:tab pos="5064555" algn="l"/>
                <a:tab pos="5787446" algn="l"/>
                <a:tab pos="6511776" algn="l"/>
              </a:tabLst>
            </a:pPr>
            <a:r>
              <a:rPr lang="en-US">
                <a:latin typeface="Georgia" charset="0"/>
              </a:rPr>
              <a:t>Communication</a:t>
            </a:r>
          </a:p>
        </p:txBody>
      </p:sp>
      <p:sp>
        <p:nvSpPr>
          <p:cNvPr id="2" name="Content Placeholder 1"/>
          <p:cNvSpPr>
            <a:spLocks noGrp="1"/>
          </p:cNvSpPr>
          <p:nvPr>
            <p:ph idx="1"/>
          </p:nvPr>
        </p:nvSpPr>
        <p:spPr>
          <a:xfrm>
            <a:off x="456480" y="1968687"/>
            <a:ext cx="8231040" cy="4526395"/>
          </a:xfrm>
        </p:spPr>
        <p:txBody>
          <a:bodyPr/>
          <a:lstStyle/>
          <a:p>
            <a:pPr marL="342690" indent="-342690" defTabSz="456440">
              <a:defRPr/>
            </a:pPr>
            <a:r>
              <a:rPr lang="en-US" dirty="0"/>
              <a:t>Shared Memory</a:t>
            </a:r>
          </a:p>
          <a:p>
            <a:pPr marL="342690" indent="-342690" defTabSz="456440">
              <a:defRPr/>
            </a:pPr>
            <a:r>
              <a:rPr lang="en-US" dirty="0"/>
              <a:t>Shared Network</a:t>
            </a:r>
          </a:p>
          <a:p>
            <a:pPr marL="342690" indent="-342690" defTabSz="456440">
              <a:defRPr/>
            </a:pPr>
            <a:r>
              <a:rPr lang="en-US" dirty="0"/>
              <a:t>Distributed Network</a:t>
            </a:r>
          </a:p>
          <a:p>
            <a:pPr marL="342690" indent="-342690" defTabSz="456440">
              <a:defRPr/>
            </a:pPr>
            <a:r>
              <a:rPr lang="en-US" dirty="0"/>
              <a:t>Dedicated Accelerators</a:t>
            </a:r>
          </a:p>
          <a:p>
            <a:pPr marL="342690" indent="-342690" defTabSz="456440">
              <a:defRPr/>
            </a:pPr>
            <a:r>
              <a:rPr lang="en-US" dirty="0"/>
              <a:t>Hybrid Systems</a:t>
            </a:r>
          </a:p>
          <a:p>
            <a:pPr marL="0" indent="0" defTabSz="456440">
              <a:buNone/>
              <a:defRPr/>
            </a:pPr>
            <a:endParaRPr lang="en-US" dirty="0"/>
          </a:p>
        </p:txBody>
      </p:sp>
      <p:pic>
        <p:nvPicPr>
          <p:cNvPr id="2662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3760" y="1631692"/>
            <a:ext cx="3810240" cy="309920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9288507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3"/>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Pleasantly Parallel</a:t>
            </a:r>
          </a:p>
        </p:txBody>
      </p:sp>
      <p:sp>
        <p:nvSpPr>
          <p:cNvPr id="4" name="Subtitle 3"/>
          <p:cNvSpPr>
            <a:spLocks noGrp="1"/>
          </p:cNvSpPr>
          <p:nvPr>
            <p:ph type="subTitle" idx="1"/>
          </p:nvPr>
        </p:nvSpPr>
        <p:spPr>
          <a:xfrm>
            <a:off x="1372321" y="3885528"/>
            <a:ext cx="6400800" cy="1752664"/>
          </a:xfrm>
        </p:spPr>
        <p:txBody>
          <a:bodyPr/>
          <a:lstStyle/>
          <a:p>
            <a:pPr defTabSz="456440">
              <a:defRPr/>
            </a:pPr>
            <a:endParaRPr lang="en-US"/>
          </a:p>
        </p:txBody>
      </p:sp>
    </p:spTree>
    <p:extLst>
      <p:ext uri="{BB962C8B-B14F-4D97-AF65-F5344CB8AC3E}">
        <p14:creationId xmlns:p14="http://schemas.microsoft.com/office/powerpoint/2010/main" val="344050909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own Arrow 27"/>
          <p:cNvSpPr>
            <a:spLocks noChangeArrowheads="1"/>
          </p:cNvSpPr>
          <p:nvPr/>
        </p:nvSpPr>
        <p:spPr bwMode="auto">
          <a:xfrm>
            <a:off x="221760" y="1938151"/>
            <a:ext cx="855360" cy="3810640"/>
          </a:xfrm>
          <a:prstGeom prst="downArrow">
            <a:avLst>
              <a:gd name="adj1" fmla="val 50000"/>
              <a:gd name="adj2" fmla="val 50006"/>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lIns="91350" tIns="45677" rIns="91350" bIns="45677" anchor="ctr"/>
          <a:lstStyle/>
          <a:p>
            <a:pPr algn="ctr" defTabSz="412986">
              <a:defRPr/>
            </a:pPr>
            <a:endParaRPr lang="en-US">
              <a:solidFill>
                <a:schemeClr val="bg1"/>
              </a:solidFill>
            </a:endParaRPr>
          </a:p>
        </p:txBody>
      </p:sp>
      <p:sp>
        <p:nvSpPr>
          <p:cNvPr id="73730" name="Title 1"/>
          <p:cNvSpPr>
            <a:spLocks noGrp="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Pleasantly Parallel</a:t>
            </a:r>
          </a:p>
        </p:txBody>
      </p:sp>
      <p:pic>
        <p:nvPicPr>
          <p:cNvPr id="737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1" y="3725379"/>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7680" y="3633209"/>
            <a:ext cx="1296000" cy="1296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4561" y="4036451"/>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1120" y="2924655"/>
            <a:ext cx="1294560" cy="12946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735"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4400" y="3388383"/>
            <a:ext cx="1296000" cy="1296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73736" name="Straight Arrow Connector 15"/>
          <p:cNvCxnSpPr>
            <a:cxnSpLocks noChangeShapeType="1"/>
          </p:cNvCxnSpPr>
          <p:nvPr/>
        </p:nvCxnSpPr>
        <p:spPr bwMode="auto">
          <a:xfrm rot="5400000">
            <a:off x="1292345" y="319180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7" name="Straight Arrow Connector 16"/>
          <p:cNvCxnSpPr>
            <a:cxnSpLocks noChangeShapeType="1"/>
          </p:cNvCxnSpPr>
          <p:nvPr/>
        </p:nvCxnSpPr>
        <p:spPr bwMode="auto">
          <a:xfrm rot="5400000">
            <a:off x="2679064" y="3502875"/>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8" name="Straight Arrow Connector 17"/>
          <p:cNvCxnSpPr>
            <a:cxnSpLocks noChangeShapeType="1"/>
          </p:cNvCxnSpPr>
          <p:nvPr/>
        </p:nvCxnSpPr>
        <p:spPr bwMode="auto">
          <a:xfrm rot="5400000">
            <a:off x="4041304" y="2391079"/>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39" name="Straight Arrow Connector 18"/>
          <p:cNvCxnSpPr>
            <a:cxnSpLocks noChangeShapeType="1"/>
          </p:cNvCxnSpPr>
          <p:nvPr/>
        </p:nvCxnSpPr>
        <p:spPr bwMode="auto">
          <a:xfrm rot="5400000">
            <a:off x="5374025" y="3098913"/>
            <a:ext cx="1065712" cy="288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0" name="Straight Arrow Connector 19"/>
          <p:cNvCxnSpPr>
            <a:cxnSpLocks noChangeShapeType="1"/>
          </p:cNvCxnSpPr>
          <p:nvPr/>
        </p:nvCxnSpPr>
        <p:spPr bwMode="auto">
          <a:xfrm rot="5400000">
            <a:off x="6840664" y="281160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1" name="Straight Arrow Connector 20"/>
          <p:cNvCxnSpPr>
            <a:cxnSpLocks noChangeShapeType="1"/>
          </p:cNvCxnSpPr>
          <p:nvPr/>
        </p:nvCxnSpPr>
        <p:spPr bwMode="auto">
          <a:xfrm rot="5400000">
            <a:off x="1290904" y="5552210"/>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2" name="Straight Arrow Connector 21"/>
          <p:cNvCxnSpPr>
            <a:cxnSpLocks noChangeShapeType="1"/>
          </p:cNvCxnSpPr>
          <p:nvPr/>
        </p:nvCxnSpPr>
        <p:spPr bwMode="auto">
          <a:xfrm rot="5400000">
            <a:off x="2680505" y="5863283"/>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3" name="Straight Arrow Connector 22"/>
          <p:cNvCxnSpPr>
            <a:cxnSpLocks noChangeShapeType="1"/>
          </p:cNvCxnSpPr>
          <p:nvPr/>
        </p:nvCxnSpPr>
        <p:spPr bwMode="auto">
          <a:xfrm rot="5400000">
            <a:off x="4042745" y="4751486"/>
            <a:ext cx="1065712"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4" name="Straight Arrow Connector 23"/>
          <p:cNvCxnSpPr>
            <a:cxnSpLocks noChangeShapeType="1"/>
          </p:cNvCxnSpPr>
          <p:nvPr/>
        </p:nvCxnSpPr>
        <p:spPr bwMode="auto">
          <a:xfrm rot="5400000">
            <a:off x="5372585" y="5460761"/>
            <a:ext cx="1064271"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3745" name="Straight Arrow Connector 24"/>
          <p:cNvCxnSpPr>
            <a:cxnSpLocks noChangeShapeType="1"/>
          </p:cNvCxnSpPr>
          <p:nvPr/>
        </p:nvCxnSpPr>
        <p:spPr bwMode="auto">
          <a:xfrm rot="5400000">
            <a:off x="6838505" y="5215935"/>
            <a:ext cx="1064271" cy="1440"/>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3746" name="TextBox 26"/>
          <p:cNvSpPr txBox="1">
            <a:spLocks noChangeArrowheads="1"/>
          </p:cNvSpPr>
          <p:nvPr/>
        </p:nvSpPr>
        <p:spPr bwMode="auto">
          <a:xfrm rot="-5400000">
            <a:off x="49235" y="3354742"/>
            <a:ext cx="1193209" cy="64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30" tIns="45667" rIns="91330" bIns="4566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eaLnBrk="1"/>
            <a:r>
              <a:rPr lang="en-US" sz="3600">
                <a:solidFill>
                  <a:srgbClr val="FFFFFF"/>
                </a:solidFill>
              </a:rPr>
              <a:t>Time</a:t>
            </a:r>
          </a:p>
        </p:txBody>
      </p:sp>
    </p:spTree>
    <p:extLst>
      <p:ext uri="{BB962C8B-B14F-4D97-AF65-F5344CB8AC3E}">
        <p14:creationId xmlns:p14="http://schemas.microsoft.com/office/powerpoint/2010/main" val="62888079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How fast can we go?</a:t>
            </a:r>
          </a:p>
        </p:txBody>
      </p:sp>
      <p:sp>
        <p:nvSpPr>
          <p:cNvPr id="3" name="Content Placeholder 2"/>
          <p:cNvSpPr>
            <a:spLocks noGrp="1"/>
          </p:cNvSpPr>
          <p:nvPr>
            <p:ph idx="1"/>
          </p:nvPr>
        </p:nvSpPr>
        <p:spPr>
          <a:xfrm>
            <a:off x="456480" y="1968687"/>
            <a:ext cx="8231040" cy="4526395"/>
          </a:xfrm>
        </p:spPr>
        <p:txBody>
          <a:bodyPr>
            <a:normAutofit/>
          </a:bodyPr>
          <a:lstStyle/>
          <a:p>
            <a:pPr marL="338335" indent="-338335" defTabSz="452073">
              <a:defRPr/>
            </a:pPr>
            <a:r>
              <a:rPr lang="en-US" sz="2500" dirty="0"/>
              <a:t>T - How long does each operation take?</a:t>
            </a:r>
          </a:p>
          <a:p>
            <a:pPr marL="338335" indent="-338335" defTabSz="452073">
              <a:defRPr/>
            </a:pPr>
            <a:r>
              <a:rPr lang="en-US" sz="2500" dirty="0"/>
              <a:t>N - How many operations do you need to run?</a:t>
            </a:r>
          </a:p>
          <a:p>
            <a:pPr marL="338335" indent="-338335" defTabSz="452073">
              <a:defRPr/>
            </a:pPr>
            <a:r>
              <a:rPr lang="en-US" sz="2500" dirty="0"/>
              <a:t>CPUs – Number of Cores job will run on.</a:t>
            </a:r>
          </a:p>
          <a:p>
            <a:pPr marL="338335" indent="-338335" defTabSz="452073">
              <a:defRPr/>
            </a:pPr>
            <a:endParaRPr lang="en-US" sz="2500" dirty="0"/>
          </a:p>
          <a:p>
            <a:pPr marL="338335" indent="-338335" defTabSz="452073">
              <a:defRPr/>
            </a:pPr>
            <a:r>
              <a:rPr lang="en-US" sz="2500" dirty="0"/>
              <a:t>Single CPU time estimate:</a:t>
            </a:r>
          </a:p>
          <a:p>
            <a:pPr marL="737138" lvl="1" indent="-280747" defTabSz="452073">
              <a:defRPr/>
            </a:pPr>
            <a:r>
              <a:rPr lang="en-US" sz="2500" dirty="0" err="1"/>
              <a:t>TxN</a:t>
            </a:r>
            <a:endParaRPr lang="en-US" sz="2500" dirty="0"/>
          </a:p>
          <a:p>
            <a:pPr marL="338335" indent="-338335" defTabSz="452073">
              <a:defRPr/>
            </a:pPr>
            <a:r>
              <a:rPr lang="en-US" sz="2500" dirty="0"/>
              <a:t>Best possible Pleasantly parallel time:</a:t>
            </a:r>
          </a:p>
          <a:p>
            <a:pPr marL="737138" lvl="1" indent="-280747" defTabSz="452073">
              <a:defRPr/>
            </a:pPr>
            <a:r>
              <a:rPr lang="en-US" sz="2500" dirty="0"/>
              <a:t>(</a:t>
            </a:r>
            <a:r>
              <a:rPr lang="en-US" sz="2500" dirty="0" err="1"/>
              <a:t>TxN</a:t>
            </a:r>
            <a:r>
              <a:rPr lang="en-US" sz="2500" dirty="0"/>
              <a:t>)*overhead/CPUs</a:t>
            </a:r>
          </a:p>
          <a:p>
            <a:pPr marL="456871" lvl="1" indent="0" defTabSz="452073">
              <a:buNone/>
              <a:defRPr/>
            </a:pPr>
            <a:endParaRPr lang="en-US" sz="2500" dirty="0"/>
          </a:p>
          <a:p>
            <a:pPr marL="338335" indent="-338335" defTabSz="452073">
              <a:defRPr/>
            </a:pPr>
            <a:endParaRPr lang="en-US" sz="2500" dirty="0"/>
          </a:p>
        </p:txBody>
      </p:sp>
    </p:spTree>
    <p:extLst>
      <p:ext uri="{BB962C8B-B14F-4D97-AF65-F5344CB8AC3E}">
        <p14:creationId xmlns:p14="http://schemas.microsoft.com/office/powerpoint/2010/main" val="220607083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Arial Unicode MS" charset="0"/>
              </a:rPr>
              <a:t>Who are you? -- </a:t>
            </a:r>
            <a:r>
              <a:rPr lang="en-US" sz="3600">
                <a:latin typeface="Arial Unicode MS" charset="0"/>
              </a:rPr>
              <a:t>Biometrics</a:t>
            </a:r>
          </a:p>
        </p:txBody>
      </p:sp>
      <p:grpSp>
        <p:nvGrpSpPr>
          <p:cNvPr id="88066" name="Group 2"/>
          <p:cNvGrpSpPr>
            <a:grpSpLocks/>
          </p:cNvGrpSpPr>
          <p:nvPr/>
        </p:nvGrpSpPr>
        <p:grpSpPr bwMode="auto">
          <a:xfrm>
            <a:off x="836641" y="1545283"/>
            <a:ext cx="6822720" cy="4468789"/>
            <a:chOff x="836999" y="3403585"/>
            <a:chExt cx="3810000" cy="2609850"/>
          </a:xfrm>
        </p:grpSpPr>
        <p:pic>
          <p:nvPicPr>
            <p:cNvPr id="88067" name="Picture 3" descr="C:\Documents and Settings\Dirk Colbry\My Documents\CurrentWork\DirkData\Aging Pics\DCP01143.JPG"/>
            <p:cNvPicPr>
              <a:picLocks noChangeAspect="1" noChangeArrowheads="1"/>
            </p:cNvPicPr>
            <p:nvPr/>
          </p:nvPicPr>
          <p:blipFill>
            <a:blip r:embed="rId4">
              <a:extLst>
                <a:ext uri="{28A0092B-C50C-407E-A947-70E740481C1C}">
                  <a14:useLocalDpi xmlns:a14="http://schemas.microsoft.com/office/drawing/2010/main" val="0"/>
                </a:ext>
              </a:extLst>
            </a:blip>
            <a:srcRect l="34914" t="6650" r="25188" b="20200"/>
            <a:stretch>
              <a:fillRect/>
            </a:stretch>
          </p:blipFill>
          <p:spPr bwMode="auto">
            <a:xfrm>
              <a:off x="2818199" y="3403585"/>
              <a:ext cx="8382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8" name="Picture 4" descr="C:\Documents and Settings\Dirk Colbry\My Documents\CurrentWork\DirkData\Aging Pics\DCP02718.JPG"/>
            <p:cNvPicPr>
              <a:picLocks noChangeAspect="1" noChangeArrowheads="1"/>
            </p:cNvPicPr>
            <p:nvPr/>
          </p:nvPicPr>
          <p:blipFill>
            <a:blip r:embed="rId5">
              <a:extLst>
                <a:ext uri="{28A0092B-C50C-407E-A947-70E740481C1C}">
                  <a14:useLocalDpi xmlns:a14="http://schemas.microsoft.com/office/drawing/2010/main" val="0"/>
                </a:ext>
              </a:extLst>
            </a:blip>
            <a:srcRect l="46970" t="34851" r="24721" b="9387"/>
            <a:stretch>
              <a:fillRect/>
            </a:stretch>
          </p:blipFill>
          <p:spPr bwMode="auto">
            <a:xfrm>
              <a:off x="836999" y="3403585"/>
              <a:ext cx="8382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5" descr="C:\Documents and Settings\Dirk Colbry\My Documents\CurrentWork\DirkData\Aging Pics\DCP_1318.JPG"/>
            <p:cNvPicPr>
              <a:picLocks noChangeAspect="1" noChangeArrowheads="1"/>
            </p:cNvPicPr>
            <p:nvPr/>
          </p:nvPicPr>
          <p:blipFill>
            <a:blip r:embed="rId6">
              <a:extLst>
                <a:ext uri="{28A0092B-C50C-407E-A947-70E740481C1C}">
                  <a14:useLocalDpi xmlns:a14="http://schemas.microsoft.com/office/drawing/2010/main" val="0"/>
                </a:ext>
              </a:extLst>
            </a:blip>
            <a:srcRect l="42175" t="28114" r="-9656" b="15657"/>
            <a:stretch>
              <a:fillRect/>
            </a:stretch>
          </p:blipFill>
          <p:spPr bwMode="auto">
            <a:xfrm>
              <a:off x="2818199" y="4775185"/>
              <a:ext cx="9906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6" descr="C:\Documents and Settings\Dirk Colbry\My Documents\CurrentWork\DirkData\Aging Pics\Photo_112205_001.jpg"/>
            <p:cNvPicPr>
              <a:picLocks noChangeAspect="1" noChangeArrowheads="1"/>
            </p:cNvPicPr>
            <p:nvPr/>
          </p:nvPicPr>
          <p:blipFill>
            <a:blip r:embed="rId7">
              <a:extLst>
                <a:ext uri="{28A0092B-C50C-407E-A947-70E740481C1C}">
                  <a14:useLocalDpi xmlns:a14="http://schemas.microsoft.com/office/drawing/2010/main" val="0"/>
                </a:ext>
              </a:extLst>
            </a:blip>
            <a:srcRect l="41379" r="24138" b="29214"/>
            <a:stretch>
              <a:fillRect/>
            </a:stretch>
          </p:blipFill>
          <p:spPr bwMode="auto">
            <a:xfrm>
              <a:off x="1903799" y="4775185"/>
              <a:ext cx="76200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1" name="Picture 7" descr="C:\Documents and Settings\Dirk Colbry\My Documents\CurrentWork\DirkData\Aging Pics\Oct11_1988.bmp"/>
            <p:cNvPicPr>
              <a:picLocks noChangeAspect="1" noChangeArrowheads="1"/>
            </p:cNvPicPr>
            <p:nvPr/>
          </p:nvPicPr>
          <p:blipFill>
            <a:blip r:embed="rId8">
              <a:extLst>
                <a:ext uri="{28A0092B-C50C-407E-A947-70E740481C1C}">
                  <a14:useLocalDpi xmlns:a14="http://schemas.microsoft.com/office/drawing/2010/main" val="0"/>
                </a:ext>
              </a:extLst>
            </a:blip>
            <a:srcRect l="34320" t="3154" r="10104" b="45206"/>
            <a:stretch>
              <a:fillRect/>
            </a:stretch>
          </p:blipFill>
          <p:spPr bwMode="auto">
            <a:xfrm>
              <a:off x="1827599" y="3403585"/>
              <a:ext cx="8382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2" name="Picture 8" descr="C:\Documents and Settings\Dirk Colbry\My Documents\CurrentWork\DirkData\Aging Pics\1992.bmp"/>
            <p:cNvPicPr>
              <a:picLocks noChangeAspect="1" noChangeArrowheads="1"/>
            </p:cNvPicPr>
            <p:nvPr/>
          </p:nvPicPr>
          <p:blipFill>
            <a:blip r:embed="rId9">
              <a:extLst>
                <a:ext uri="{28A0092B-C50C-407E-A947-70E740481C1C}">
                  <a14:useLocalDpi xmlns:a14="http://schemas.microsoft.com/office/drawing/2010/main" val="0"/>
                </a:ext>
              </a:extLst>
            </a:blip>
            <a:srcRect l="19444" t="8974" r="19444" b="47313"/>
            <a:stretch>
              <a:fillRect/>
            </a:stretch>
          </p:blipFill>
          <p:spPr bwMode="auto">
            <a:xfrm>
              <a:off x="836999" y="4754548"/>
              <a:ext cx="914400"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3" name="Picture 9" descr="C:\Documents and Settings\Dirk Colbry\My Documents\CurrentWork\DirkData\Aging Pics\1997.bmp"/>
            <p:cNvPicPr>
              <a:picLocks noChangeAspect="1" noChangeArrowheads="1"/>
            </p:cNvPicPr>
            <p:nvPr/>
          </p:nvPicPr>
          <p:blipFill>
            <a:blip r:embed="rId10">
              <a:extLst>
                <a:ext uri="{28A0092B-C50C-407E-A947-70E740481C1C}">
                  <a14:useLocalDpi xmlns:a14="http://schemas.microsoft.com/office/drawing/2010/main" val="0"/>
                </a:ext>
              </a:extLst>
            </a:blip>
            <a:srcRect l="23529" t="2922" r="23529" b="50000"/>
            <a:stretch>
              <a:fillRect/>
            </a:stretch>
          </p:blipFill>
          <p:spPr bwMode="auto">
            <a:xfrm>
              <a:off x="3808799" y="4775185"/>
              <a:ext cx="83820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4" name="Picture 10" descr="C:\Documents and Settings\Dirk Colbry\My Documents\CurrentWork\DirkData\Aging Pics\DCP01045.JPG"/>
            <p:cNvPicPr>
              <a:picLocks noChangeAspect="1" noChangeArrowheads="1"/>
            </p:cNvPicPr>
            <p:nvPr/>
          </p:nvPicPr>
          <p:blipFill>
            <a:blip r:embed="rId11">
              <a:extLst>
                <a:ext uri="{28A0092B-C50C-407E-A947-70E740481C1C}">
                  <a14:useLocalDpi xmlns:a14="http://schemas.microsoft.com/office/drawing/2010/main" val="0"/>
                </a:ext>
              </a:extLst>
            </a:blip>
            <a:srcRect l="43750" t="6250" r="20313" b="29167"/>
            <a:stretch>
              <a:fillRect/>
            </a:stretch>
          </p:blipFill>
          <p:spPr bwMode="auto">
            <a:xfrm>
              <a:off x="3769112" y="3403585"/>
              <a:ext cx="877887"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5" name="Picture 11" descr="C:\Documents and Settings\Dirk Colbry\My Documents\CurrentWork\DirkData\Aging Pics\DCP01596.JPG"/>
            <p:cNvPicPr>
              <a:picLocks noChangeAspect="1" noChangeArrowheads="1"/>
            </p:cNvPicPr>
            <p:nvPr/>
          </p:nvPicPr>
          <p:blipFill>
            <a:blip r:embed="rId12">
              <a:extLst>
                <a:ext uri="{28A0092B-C50C-407E-A947-70E740481C1C}">
                  <a14:useLocalDpi xmlns:a14="http://schemas.microsoft.com/office/drawing/2010/main" val="0"/>
                </a:ext>
              </a:extLst>
            </a:blip>
            <a:srcRect l="65952" t="23438" r="19987" b="51563"/>
            <a:stretch>
              <a:fillRect/>
            </a:stretch>
          </p:blipFill>
          <p:spPr bwMode="auto">
            <a:xfrm>
              <a:off x="1827599" y="4775185"/>
              <a:ext cx="914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extLst>
      <p:ext uri="{BB962C8B-B14F-4D97-AF65-F5344CB8AC3E}">
        <p14:creationId xmlns:p14="http://schemas.microsoft.com/office/powerpoint/2010/main" val="31802037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3" descr="C:\Documents and Settings\Dirk\My Documents\Unison Current Work\Writing\Proposal\figures\system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681" y="3750656"/>
            <a:ext cx="5408176" cy="245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Pairwise-All Problem</a:t>
            </a:r>
          </a:p>
        </p:txBody>
      </p:sp>
      <p:sp>
        <p:nvSpPr>
          <p:cNvPr id="90115"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Database of faces</a:t>
            </a:r>
          </a:p>
          <a:p>
            <a:pPr eaLnBrk="1" hangingPunct="1"/>
            <a:r>
              <a:rPr lang="en-US">
                <a:latin typeface="Calibri" charset="0"/>
              </a:rPr>
              <a:t>Compare everything to everything else</a:t>
            </a:r>
          </a:p>
          <a:p>
            <a:pPr eaLnBrk="1" hangingPunct="1"/>
            <a:r>
              <a:rPr lang="en-US">
                <a:latin typeface="Calibri" charset="0"/>
              </a:rPr>
              <a:t>Calculate a Matching score to use for identification</a:t>
            </a:r>
          </a:p>
        </p:txBody>
      </p:sp>
    </p:spTree>
    <p:extLst>
      <p:ext uri="{BB962C8B-B14F-4D97-AF65-F5344CB8AC3E}">
        <p14:creationId xmlns:p14="http://schemas.microsoft.com/office/powerpoint/2010/main" val="34725460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161" name="Rectangle 2"/>
          <p:cNvSpPr>
            <a:spLocks noGrp="1" noChangeArrowheads="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4000">
                <a:latin typeface="Arial Unicode MS" charset="0"/>
              </a:rPr>
              <a:t>943 x 943 Similarity Matrix</a:t>
            </a:r>
          </a:p>
        </p:txBody>
      </p:sp>
      <p:pic>
        <p:nvPicPr>
          <p:cNvPr id="92162" name="Picture 4" descr="C:\Documents and Settings\Dirk\My Documents\CurrentWork\ThreeDID\Results\Full ND Similarity 09-02-05\matlab_eer\SimMa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321" y="1219809"/>
            <a:ext cx="6638400" cy="538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p:cNvGrpSpPr>
            <a:grpSpLocks/>
          </p:cNvGrpSpPr>
          <p:nvPr/>
        </p:nvGrpSpPr>
        <p:grpSpPr bwMode="auto">
          <a:xfrm>
            <a:off x="228961" y="3505328"/>
            <a:ext cx="4114080" cy="3200016"/>
            <a:chOff x="144" y="2208"/>
            <a:chExt cx="2592" cy="2016"/>
          </a:xfrm>
        </p:grpSpPr>
        <p:sp>
          <p:nvSpPr>
            <p:cNvPr id="92164" name="Line 7"/>
            <p:cNvSpPr>
              <a:spLocks noChangeShapeType="1"/>
            </p:cNvSpPr>
            <p:nvPr/>
          </p:nvSpPr>
          <p:spPr bwMode="auto">
            <a:xfrm flipV="1">
              <a:off x="2160" y="2448"/>
              <a:ext cx="576" cy="1776"/>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165" name="Rectangle 8"/>
            <p:cNvSpPr>
              <a:spLocks noChangeArrowheads="1"/>
            </p:cNvSpPr>
            <p:nvPr/>
          </p:nvSpPr>
          <p:spPr bwMode="auto">
            <a:xfrm>
              <a:off x="2592" y="2352"/>
              <a:ext cx="144" cy="144"/>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166" name="Line 9"/>
            <p:cNvSpPr>
              <a:spLocks noChangeShapeType="1"/>
            </p:cNvSpPr>
            <p:nvPr/>
          </p:nvSpPr>
          <p:spPr bwMode="auto">
            <a:xfrm>
              <a:off x="2160" y="2208"/>
              <a:ext cx="576" cy="144"/>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167" name="Line 11"/>
            <p:cNvSpPr>
              <a:spLocks noChangeShapeType="1"/>
            </p:cNvSpPr>
            <p:nvPr/>
          </p:nvSpPr>
          <p:spPr bwMode="auto">
            <a:xfrm flipV="1">
              <a:off x="144" y="2496"/>
              <a:ext cx="2448" cy="1728"/>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168" name="Line 12"/>
            <p:cNvSpPr>
              <a:spLocks noChangeShapeType="1"/>
            </p:cNvSpPr>
            <p:nvPr/>
          </p:nvSpPr>
          <p:spPr bwMode="auto">
            <a:xfrm>
              <a:off x="144" y="2208"/>
              <a:ext cx="2448" cy="144"/>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92169" name="Object 2"/>
            <p:cNvGraphicFramePr>
              <a:graphicFrameLocks noChangeAspect="1"/>
            </p:cNvGraphicFramePr>
            <p:nvPr/>
          </p:nvGraphicFramePr>
          <p:xfrm>
            <a:off x="144" y="2208"/>
            <a:ext cx="2016" cy="2016"/>
          </p:xfrm>
          <a:graphic>
            <a:graphicData uri="http://schemas.openxmlformats.org/presentationml/2006/ole">
              <mc:AlternateContent xmlns:mc="http://schemas.openxmlformats.org/markup-compatibility/2006">
                <mc:Choice xmlns:v="urn:schemas-microsoft-com:vml" Requires="v">
                  <p:oleObj spid="_x0000_s96267" name="Bitmap Image" r:id="rId5" imgW="5380952" imgH="5380952" progId="Paint.Picture">
                    <p:embed/>
                  </p:oleObj>
                </mc:Choice>
                <mc:Fallback>
                  <p:oleObj name="Bitmap Image" r:id="rId5" imgW="5380952" imgH="5380952"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 y="2208"/>
                          <a:ext cx="2016"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170" name="Rectangle 10"/>
            <p:cNvSpPr>
              <a:spLocks noChangeArrowheads="1"/>
            </p:cNvSpPr>
            <p:nvPr/>
          </p:nvSpPr>
          <p:spPr bwMode="auto">
            <a:xfrm>
              <a:off x="144" y="2208"/>
              <a:ext cx="2016" cy="2016"/>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Tree>
    <p:extLst>
      <p:ext uri="{BB962C8B-B14F-4D97-AF65-F5344CB8AC3E}">
        <p14:creationId xmlns:p14="http://schemas.microsoft.com/office/powerpoint/2010/main" val="32810541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600">
                <a:latin typeface="Arial Unicode MS" charset="0"/>
              </a:rPr>
              <a:t>Estimated Calculation Times</a:t>
            </a:r>
          </a:p>
        </p:txBody>
      </p:sp>
      <p:sp>
        <p:nvSpPr>
          <p:cNvPr id="470019" name="Rectangle 3"/>
          <p:cNvSpPr>
            <a:spLocks noGrp="1" noChangeArrowheads="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pPr>
            <a:r>
              <a:rPr lang="en-US" sz="2400">
                <a:latin typeface="Arial Unicode MS" charset="0"/>
              </a:rPr>
              <a:t>Preprocessing</a:t>
            </a:r>
          </a:p>
          <a:p>
            <a:pPr lvl="1" eaLnBrk="1" hangingPunct="1">
              <a:lnSpc>
                <a:spcPct val="90000"/>
              </a:lnSpc>
            </a:pPr>
            <a:r>
              <a:rPr lang="en-US" sz="2000">
                <a:latin typeface="Arial Unicode MS" charset="0"/>
              </a:rPr>
              <a:t>943 * 12 (seconds) </a:t>
            </a:r>
            <a:r>
              <a:rPr lang="en-US" sz="2000">
                <a:latin typeface="Arial Unicode MS" charset="0"/>
                <a:sym typeface="Symbol" charset="0"/>
              </a:rPr>
              <a:t> </a:t>
            </a:r>
            <a:r>
              <a:rPr lang="en-US" sz="2000">
                <a:latin typeface="Arial Unicode MS" charset="0"/>
              </a:rPr>
              <a:t>189 Minutes </a:t>
            </a:r>
          </a:p>
          <a:p>
            <a:pPr eaLnBrk="1" hangingPunct="1">
              <a:lnSpc>
                <a:spcPct val="90000"/>
              </a:lnSpc>
            </a:pPr>
            <a:r>
              <a:rPr lang="en-US" sz="2400">
                <a:latin typeface="Arial Unicode MS" charset="0"/>
              </a:rPr>
              <a:t>Matching</a:t>
            </a:r>
          </a:p>
          <a:p>
            <a:pPr lvl="1" eaLnBrk="1" hangingPunct="1">
              <a:lnSpc>
                <a:spcPct val="90000"/>
              </a:lnSpc>
            </a:pPr>
            <a:r>
              <a:rPr lang="en-US" sz="2000">
                <a:latin typeface="Arial Unicode MS" charset="0"/>
              </a:rPr>
              <a:t>943 * 943 * 5 (seconds) </a:t>
            </a:r>
            <a:r>
              <a:rPr lang="en-US" sz="2000">
                <a:latin typeface="Arial Unicode MS" charset="0"/>
                <a:sym typeface="Symbol" charset="0"/>
              </a:rPr>
              <a:t></a:t>
            </a:r>
            <a:r>
              <a:rPr lang="en-US" sz="2000">
                <a:latin typeface="Arial Unicode MS" charset="0"/>
              </a:rPr>
              <a:t> 103 Days</a:t>
            </a:r>
          </a:p>
          <a:p>
            <a:pPr eaLnBrk="1" hangingPunct="1">
              <a:lnSpc>
                <a:spcPct val="90000"/>
              </a:lnSpc>
            </a:pPr>
            <a:r>
              <a:rPr lang="en-US" sz="2400">
                <a:latin typeface="Arial Unicode MS" charset="0"/>
              </a:rPr>
              <a:t>Scans matched to themselves always result in 0 mm</a:t>
            </a:r>
          </a:p>
          <a:p>
            <a:pPr lvl="1" eaLnBrk="1" hangingPunct="1">
              <a:lnSpc>
                <a:spcPct val="90000"/>
              </a:lnSpc>
              <a:buFontTx/>
              <a:buChar char="•"/>
            </a:pPr>
            <a:r>
              <a:rPr lang="en-US" sz="2000">
                <a:latin typeface="Arial Unicode MS" charset="0"/>
              </a:rPr>
              <a:t>(</a:t>
            </a:r>
            <a:r>
              <a:rPr lang="en-US" sz="2400">
                <a:latin typeface="Arial Unicode MS" charset="0"/>
              </a:rPr>
              <a:t>943 * 943 </a:t>
            </a:r>
            <a:r>
              <a:rPr lang="en-US" sz="2000">
                <a:latin typeface="Arial Unicode MS" charset="0"/>
              </a:rPr>
              <a:t>– 943) </a:t>
            </a:r>
            <a:r>
              <a:rPr lang="en-US" sz="2400">
                <a:latin typeface="Arial Unicode MS" charset="0"/>
              </a:rPr>
              <a:t>* 5 (seconds) </a:t>
            </a:r>
            <a:r>
              <a:rPr lang="en-US" sz="2400">
                <a:latin typeface="Arial Unicode MS" charset="0"/>
                <a:sym typeface="Symbol" charset="0"/>
              </a:rPr>
              <a:t></a:t>
            </a:r>
            <a:r>
              <a:rPr lang="en-US" sz="2400">
                <a:latin typeface="Arial Unicode MS" charset="0"/>
              </a:rPr>
              <a:t> 103 </a:t>
            </a:r>
            <a:r>
              <a:rPr lang="en-US" sz="2000">
                <a:latin typeface="Arial Unicode MS" charset="0"/>
              </a:rPr>
              <a:t>Days</a:t>
            </a:r>
          </a:p>
          <a:p>
            <a:pPr eaLnBrk="1" hangingPunct="1">
              <a:lnSpc>
                <a:spcPct val="90000"/>
              </a:lnSpc>
            </a:pPr>
            <a:r>
              <a:rPr lang="en-US" sz="2000">
                <a:latin typeface="Arial Unicode MS" charset="0"/>
              </a:rPr>
              <a:t>The Proposed Alignment Algorithm is symmetric.</a:t>
            </a:r>
          </a:p>
          <a:p>
            <a:pPr lvl="1" eaLnBrk="1" hangingPunct="1">
              <a:lnSpc>
                <a:spcPct val="90000"/>
              </a:lnSpc>
              <a:buFontTx/>
              <a:buChar char="•"/>
            </a:pPr>
            <a:r>
              <a:rPr lang="en-US" sz="2400">
                <a:latin typeface="Arial Unicode MS" charset="0"/>
              </a:rPr>
              <a:t>(943 * 943 </a:t>
            </a:r>
            <a:r>
              <a:rPr lang="en-US" sz="2000">
                <a:latin typeface="Arial Unicode MS" charset="0"/>
              </a:rPr>
              <a:t>– 943)/2 </a:t>
            </a:r>
            <a:r>
              <a:rPr lang="en-US" sz="2400">
                <a:latin typeface="Arial Unicode MS" charset="0"/>
              </a:rPr>
              <a:t>* 5 (seconds) </a:t>
            </a:r>
            <a:r>
              <a:rPr lang="en-US" sz="2400">
                <a:latin typeface="Arial Unicode MS" charset="0"/>
                <a:sym typeface="Symbol" charset="0"/>
              </a:rPr>
              <a:t></a:t>
            </a:r>
            <a:r>
              <a:rPr lang="en-US" sz="2400">
                <a:latin typeface="Arial Unicode MS" charset="0"/>
              </a:rPr>
              <a:t> </a:t>
            </a:r>
            <a:r>
              <a:rPr lang="en-US" sz="2400">
                <a:latin typeface="Arial Unicode MS" charset="0"/>
                <a:sym typeface="Symbol" charset="0"/>
              </a:rPr>
              <a:t>51.5</a:t>
            </a:r>
            <a:r>
              <a:rPr lang="en-US" sz="2400">
                <a:latin typeface="Arial Unicode MS" charset="0"/>
              </a:rPr>
              <a:t> </a:t>
            </a:r>
            <a:r>
              <a:rPr lang="en-US" sz="2000">
                <a:latin typeface="Arial Unicode MS" charset="0"/>
              </a:rPr>
              <a:t>Days</a:t>
            </a:r>
          </a:p>
          <a:p>
            <a:pPr lvl="1" eaLnBrk="1" hangingPunct="1">
              <a:lnSpc>
                <a:spcPct val="90000"/>
              </a:lnSpc>
              <a:buFontTx/>
              <a:buChar char="•"/>
            </a:pPr>
            <a:endParaRPr lang="en-US" sz="2000">
              <a:latin typeface="Arial Unicode MS" charset="0"/>
            </a:endParaRPr>
          </a:p>
          <a:p>
            <a:pPr lvl="1" eaLnBrk="1" hangingPunct="1">
              <a:lnSpc>
                <a:spcPct val="90000"/>
              </a:lnSpc>
              <a:buFontTx/>
              <a:buChar char="•"/>
            </a:pPr>
            <a:endParaRPr lang="en-US" sz="2000">
              <a:latin typeface="Arial Unicode MS" charset="0"/>
            </a:endParaRPr>
          </a:p>
        </p:txBody>
      </p:sp>
      <p:sp>
        <p:nvSpPr>
          <p:cNvPr id="94211" name="Slide Number Placeholder 5"/>
          <p:cNvSpPr>
            <a:spLocks noGrp="1"/>
          </p:cNvSpPr>
          <p:nvPr>
            <p:ph type="sldNum" sz="quarter" idx="4294967295"/>
          </p:nvPr>
        </p:nvSpPr>
        <p:spPr bwMode="auto">
          <a:xfrm>
            <a:off x="7009920" y="6356827"/>
            <a:ext cx="2134080" cy="36435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10407" eaLnBrk="0">
              <a:defRPr sz="2200">
                <a:solidFill>
                  <a:schemeClr val="tx1"/>
                </a:solidFill>
                <a:latin typeface="Arial" charset="0"/>
                <a:ea typeface="ＭＳ Ｐゴシック" charset="0"/>
                <a:cs typeface="ＭＳ Ｐゴシック" charset="0"/>
              </a:defRPr>
            </a:lvl1pPr>
            <a:lvl2pPr marL="673930" indent="-259204" defTabSz="410407" eaLnBrk="0">
              <a:defRPr sz="2200">
                <a:solidFill>
                  <a:schemeClr val="tx1"/>
                </a:solidFill>
                <a:latin typeface="Arial" charset="0"/>
                <a:ea typeface="ＭＳ Ｐゴシック" charset="0"/>
              </a:defRPr>
            </a:lvl2pPr>
            <a:lvl3pPr marL="1036815" indent="-207363" defTabSz="410407" eaLnBrk="0">
              <a:defRPr sz="2200">
                <a:solidFill>
                  <a:schemeClr val="tx1"/>
                </a:solidFill>
                <a:latin typeface="Arial" charset="0"/>
                <a:ea typeface="ＭＳ Ｐゴシック" charset="0"/>
              </a:defRPr>
            </a:lvl3pPr>
            <a:lvl4pPr marL="1451541" indent="-207363" defTabSz="410407" eaLnBrk="0">
              <a:defRPr sz="2200">
                <a:solidFill>
                  <a:schemeClr val="tx1"/>
                </a:solidFill>
                <a:latin typeface="Arial" charset="0"/>
                <a:ea typeface="ＭＳ Ｐゴシック" charset="0"/>
              </a:defRPr>
            </a:lvl4pPr>
            <a:lvl5pPr marL="1866268" indent="-207363" defTabSz="410407" eaLnBrk="0">
              <a:defRPr sz="2200">
                <a:solidFill>
                  <a:schemeClr val="tx1"/>
                </a:solidFill>
                <a:latin typeface="Arial" charset="0"/>
                <a:ea typeface="ＭＳ Ｐゴシック" charset="0"/>
              </a:defRPr>
            </a:lvl5pPr>
            <a:lvl6pPr marL="2280994"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6pPr>
            <a:lvl7pPr marL="2695720"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7pPr>
            <a:lvl8pPr marL="3110446"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8pPr>
            <a:lvl9pPr marL="3525172"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9pPr>
          </a:lstStyle>
          <a:p>
            <a:pPr eaLnBrk="1" hangingPunct="1"/>
            <a:fld id="{2B438911-0B0D-B54A-B690-F5A02D59EF27}" type="slidenum">
              <a:rPr lang="en-US" sz="1400">
                <a:latin typeface="Arial Unicode MS" charset="0"/>
              </a:rPr>
              <a:pPr eaLnBrk="1" hangingPunct="1"/>
              <a:t>77</a:t>
            </a:fld>
            <a:endParaRPr lang="en-US" sz="1400">
              <a:latin typeface="Arial Unicode MS" charset="0"/>
            </a:endParaRPr>
          </a:p>
        </p:txBody>
      </p:sp>
      <p:sp>
        <p:nvSpPr>
          <p:cNvPr id="470020" name="Rectangle 4"/>
          <p:cNvSpPr>
            <a:spLocks noChangeArrowheads="1"/>
          </p:cNvSpPr>
          <p:nvPr/>
        </p:nvSpPr>
        <p:spPr bwMode="auto">
          <a:xfrm>
            <a:off x="456481" y="5181664"/>
            <a:ext cx="8687520" cy="83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0" tIns="45687" rIns="91370" bIns="45687"/>
          <a:lstStyle/>
          <a:p>
            <a:pPr marL="339845" indent="-339845">
              <a:spcBef>
                <a:spcPct val="20000"/>
              </a:spcBef>
              <a:buFontTx/>
              <a:buChar char="•"/>
            </a:pPr>
            <a:r>
              <a:rPr lang="en-US" sz="2000"/>
              <a:t>We also load models once per row instead of every time </a:t>
            </a:r>
          </a:p>
          <a:p>
            <a:pPr marL="740171" lvl="1" indent="-283685">
              <a:spcBef>
                <a:spcPct val="20000"/>
              </a:spcBef>
              <a:buFontTx/>
              <a:buChar char="•"/>
            </a:pPr>
            <a:r>
              <a:rPr lang="en-US" sz="2000"/>
              <a:t>(943*943-943)/2 * 3 (seconds) + 943 * 2 (seconds) </a:t>
            </a:r>
            <a:r>
              <a:rPr lang="en-US" sz="2000">
                <a:sym typeface="Symbol" charset="0"/>
              </a:rPr>
              <a:t> 31 Days</a:t>
            </a:r>
            <a:endParaRPr lang="en-US" sz="2000"/>
          </a:p>
        </p:txBody>
      </p:sp>
    </p:spTree>
    <p:extLst>
      <p:ext uri="{BB962C8B-B14F-4D97-AF65-F5344CB8AC3E}">
        <p14:creationId xmlns:p14="http://schemas.microsoft.com/office/powerpoint/2010/main" val="386381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00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00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00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00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001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7001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7002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00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P spid="470020"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a:latin typeface="Arial Unicode MS" charset="0"/>
              </a:rPr>
              <a:t>Calculation Time for Full Similarity Matrix</a:t>
            </a:r>
          </a:p>
        </p:txBody>
      </p:sp>
      <p:sp>
        <p:nvSpPr>
          <p:cNvPr id="96258" name="Content Placeholder 1"/>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pPr eaLnBrk="1" hangingPunct="1"/>
            <a:endParaRPr lang="en-US">
              <a:latin typeface="Century Gothic" charset="0"/>
            </a:endParaRPr>
          </a:p>
        </p:txBody>
      </p:sp>
      <p:sp>
        <p:nvSpPr>
          <p:cNvPr id="96259" name="Slide Number Placeholder 4"/>
          <p:cNvSpPr>
            <a:spLocks noGrp="1"/>
          </p:cNvSpPr>
          <p:nvPr>
            <p:ph type="sldNum" sz="quarter" idx="4294967295"/>
          </p:nvPr>
        </p:nvSpPr>
        <p:spPr bwMode="auto">
          <a:xfrm>
            <a:off x="7009920" y="6356827"/>
            <a:ext cx="2134080" cy="36435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10407" eaLnBrk="0">
              <a:defRPr sz="2200">
                <a:solidFill>
                  <a:schemeClr val="tx1"/>
                </a:solidFill>
                <a:latin typeface="Arial" charset="0"/>
                <a:ea typeface="ＭＳ Ｐゴシック" charset="0"/>
                <a:cs typeface="ＭＳ Ｐゴシック" charset="0"/>
              </a:defRPr>
            </a:lvl1pPr>
            <a:lvl2pPr marL="673930" indent="-259204" defTabSz="410407" eaLnBrk="0">
              <a:defRPr sz="2200">
                <a:solidFill>
                  <a:schemeClr val="tx1"/>
                </a:solidFill>
                <a:latin typeface="Arial" charset="0"/>
                <a:ea typeface="ＭＳ Ｐゴシック" charset="0"/>
              </a:defRPr>
            </a:lvl2pPr>
            <a:lvl3pPr marL="1036815" indent="-207363" defTabSz="410407" eaLnBrk="0">
              <a:defRPr sz="2200">
                <a:solidFill>
                  <a:schemeClr val="tx1"/>
                </a:solidFill>
                <a:latin typeface="Arial" charset="0"/>
                <a:ea typeface="ＭＳ Ｐゴシック" charset="0"/>
              </a:defRPr>
            </a:lvl3pPr>
            <a:lvl4pPr marL="1451541" indent="-207363" defTabSz="410407" eaLnBrk="0">
              <a:defRPr sz="2200">
                <a:solidFill>
                  <a:schemeClr val="tx1"/>
                </a:solidFill>
                <a:latin typeface="Arial" charset="0"/>
                <a:ea typeface="ＭＳ Ｐゴシック" charset="0"/>
              </a:defRPr>
            </a:lvl4pPr>
            <a:lvl5pPr marL="1866268" indent="-207363" defTabSz="410407" eaLnBrk="0">
              <a:defRPr sz="2200">
                <a:solidFill>
                  <a:schemeClr val="tx1"/>
                </a:solidFill>
                <a:latin typeface="Arial" charset="0"/>
                <a:ea typeface="ＭＳ Ｐゴシック" charset="0"/>
              </a:defRPr>
            </a:lvl5pPr>
            <a:lvl6pPr marL="2280994"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6pPr>
            <a:lvl7pPr marL="2695720"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7pPr>
            <a:lvl8pPr marL="3110446"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8pPr>
            <a:lvl9pPr marL="3525172" indent="-207363" defTabSz="410407" eaLnBrk="0" fontAlgn="base" hangingPunct="0">
              <a:lnSpc>
                <a:spcPct val="93000"/>
              </a:lnSpc>
              <a:spcBef>
                <a:spcPct val="0"/>
              </a:spcBef>
              <a:spcAft>
                <a:spcPct val="0"/>
              </a:spcAft>
              <a:buClr>
                <a:srgbClr val="000000"/>
              </a:buClr>
              <a:buSzPct val="100000"/>
              <a:buFont typeface="Times New Roman" charset="0"/>
              <a:defRPr sz="2200">
                <a:solidFill>
                  <a:schemeClr val="tx1"/>
                </a:solidFill>
                <a:latin typeface="Arial" charset="0"/>
                <a:ea typeface="ＭＳ Ｐゴシック" charset="0"/>
              </a:defRPr>
            </a:lvl9pPr>
          </a:lstStyle>
          <a:p>
            <a:pPr eaLnBrk="1" hangingPunct="1"/>
            <a:fld id="{546AE671-E62C-684F-8F61-2497ED078170}" type="slidenum">
              <a:rPr lang="en-US" sz="1400">
                <a:latin typeface="Arial Unicode MS" charset="0"/>
              </a:rPr>
              <a:pPr eaLnBrk="1" hangingPunct="1"/>
              <a:t>78</a:t>
            </a:fld>
            <a:endParaRPr lang="en-US" sz="1400">
              <a:latin typeface="Arial Unicode MS" charset="0"/>
            </a:endParaRPr>
          </a:p>
        </p:txBody>
      </p:sp>
      <p:sp>
        <p:nvSpPr>
          <p:cNvPr id="96260" name="Rectangle 3"/>
          <p:cNvSpPr>
            <a:spLocks noChangeArrowheads="1"/>
          </p:cNvSpPr>
          <p:nvPr/>
        </p:nvSpPr>
        <p:spPr bwMode="auto">
          <a:xfrm>
            <a:off x="228961" y="1752664"/>
            <a:ext cx="8762400" cy="4952680"/>
          </a:xfrm>
          <a:prstGeom prst="rect">
            <a:avLst/>
          </a:prstGeom>
          <a:solidFill>
            <a:schemeClr val="bg1"/>
          </a:solidFill>
          <a:ln w="9525">
            <a:solidFill>
              <a:schemeClr val="tx1"/>
            </a:solidFill>
            <a:miter lim="800000"/>
            <a:headEnd/>
            <a:tailEnd/>
          </a:ln>
        </p:spPr>
        <p:txBody>
          <a:bodyPr wrap="none" lIns="91370" tIns="45687" rIns="91370" bIns="45687" anchor="ctr"/>
          <a:lstStyle/>
          <a:p>
            <a:endParaRPr lang="en-US"/>
          </a:p>
        </p:txBody>
      </p:sp>
      <p:graphicFrame>
        <p:nvGraphicFramePr>
          <p:cNvPr id="96261" name="Object 2"/>
          <p:cNvGraphicFramePr>
            <a:graphicFrameLocks noChangeAspect="1"/>
          </p:cNvGraphicFramePr>
          <p:nvPr/>
        </p:nvGraphicFramePr>
        <p:xfrm>
          <a:off x="305280" y="1294697"/>
          <a:ext cx="8618400" cy="5366003"/>
        </p:xfrm>
        <a:graphic>
          <a:graphicData uri="http://schemas.openxmlformats.org/presentationml/2006/ole">
            <mc:AlternateContent xmlns:mc="http://schemas.openxmlformats.org/markup-compatibility/2006">
              <mc:Choice xmlns:v="urn:schemas-microsoft-com:vml" Requires="v">
                <p:oleObj spid="_x0000_s100363" name="Worksheet" r:id="rId5" imgW="11493500" imgH="7150100" progId="Excel.Sheet.8">
                  <p:embed/>
                </p:oleObj>
              </mc:Choice>
              <mc:Fallback>
                <p:oleObj name="Worksheet" r:id="rId5" imgW="11493500" imgH="71501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80" y="1294697"/>
                        <a:ext cx="8618400" cy="536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6262" name="Text Box 5"/>
          <p:cNvSpPr txBox="1">
            <a:spLocks noChangeArrowheads="1"/>
          </p:cNvSpPr>
          <p:nvPr/>
        </p:nvSpPr>
        <p:spPr bwMode="auto">
          <a:xfrm>
            <a:off x="7233839" y="4952681"/>
            <a:ext cx="1278724" cy="46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0" tIns="45687" rIns="91370" bIns="4568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hangingPunct="1"/>
            <a:r>
              <a:rPr lang="en-US">
                <a:latin typeface="Times New Roman" charset="0"/>
              </a:rPr>
              <a:t>2.5 Days</a:t>
            </a:r>
          </a:p>
        </p:txBody>
      </p:sp>
      <p:sp>
        <p:nvSpPr>
          <p:cNvPr id="96263" name="Text Box 6"/>
          <p:cNvSpPr txBox="1">
            <a:spLocks noChangeArrowheads="1"/>
          </p:cNvSpPr>
          <p:nvPr/>
        </p:nvSpPr>
        <p:spPr bwMode="auto">
          <a:xfrm>
            <a:off x="5824390" y="3810641"/>
            <a:ext cx="1201780" cy="46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0" tIns="45687" rIns="91370" bIns="4568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hangingPunct="1"/>
            <a:r>
              <a:rPr lang="en-US">
                <a:latin typeface="Times New Roman" charset="0"/>
              </a:rPr>
              <a:t>31 Days</a:t>
            </a:r>
          </a:p>
        </p:txBody>
      </p:sp>
      <p:sp>
        <p:nvSpPr>
          <p:cNvPr id="96264" name="Text Box 7"/>
          <p:cNvSpPr txBox="1">
            <a:spLocks noChangeArrowheads="1"/>
          </p:cNvSpPr>
          <p:nvPr/>
        </p:nvSpPr>
        <p:spPr bwMode="auto">
          <a:xfrm>
            <a:off x="4300870" y="3200017"/>
            <a:ext cx="1201780" cy="46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0" tIns="45687" rIns="91370" bIns="4568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hangingPunct="1"/>
            <a:r>
              <a:rPr lang="en-US">
                <a:latin typeface="Times New Roman" charset="0"/>
              </a:rPr>
              <a:t>51 Days</a:t>
            </a:r>
          </a:p>
        </p:txBody>
      </p:sp>
      <p:sp>
        <p:nvSpPr>
          <p:cNvPr id="96265" name="Text Box 8"/>
          <p:cNvSpPr txBox="1">
            <a:spLocks noChangeArrowheads="1"/>
          </p:cNvSpPr>
          <p:nvPr/>
        </p:nvSpPr>
        <p:spPr bwMode="auto">
          <a:xfrm>
            <a:off x="1785286" y="1905321"/>
            <a:ext cx="1355669" cy="46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70" tIns="45687" rIns="91370" bIns="45687">
            <a:spAutoFit/>
          </a:bodyPr>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ctr" eaLnBrk="1" hangingPunct="1"/>
            <a:r>
              <a:rPr lang="en-US">
                <a:latin typeface="Times New Roman" charset="0"/>
              </a:rPr>
              <a:t>103 Days</a:t>
            </a:r>
          </a:p>
        </p:txBody>
      </p:sp>
    </p:spTree>
    <p:extLst>
      <p:ext uri="{BB962C8B-B14F-4D97-AF65-F5344CB8AC3E}">
        <p14:creationId xmlns:p14="http://schemas.microsoft.com/office/powerpoint/2010/main" val="159905850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5" name="Slide Number Placeholder 5"/>
          <p:cNvSpPr txBox="1">
            <a:spLocks noGrp="1"/>
          </p:cNvSpPr>
          <p:nvPr/>
        </p:nvSpPr>
        <p:spPr bwMode="auto">
          <a:xfrm>
            <a:off x="7924320" y="6552688"/>
            <a:ext cx="1219680" cy="3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0" tIns="45687" rIns="91370" bIns="45687"/>
          <a:lstStyle>
            <a:lvl1pPr eaLnBrk="0">
              <a:defRPr sz="2400">
                <a:solidFill>
                  <a:schemeClr val="tx1"/>
                </a:solidFill>
                <a:latin typeface="Arial" charset="0"/>
                <a:ea typeface="ＭＳ Ｐゴシック" charset="0"/>
                <a:cs typeface="ＭＳ Ｐゴシック" charset="0"/>
              </a:defRPr>
            </a:lvl1pPr>
            <a:lvl2pPr marL="742950" indent="-285750" eaLnBrk="0">
              <a:defRPr sz="2400">
                <a:solidFill>
                  <a:schemeClr val="tx1"/>
                </a:solidFill>
                <a:latin typeface="Arial" charset="0"/>
                <a:ea typeface="ＭＳ Ｐゴシック" charset="0"/>
              </a:defRPr>
            </a:lvl2pPr>
            <a:lvl3pPr marL="1143000" indent="-228600" eaLnBrk="0">
              <a:defRPr sz="2400">
                <a:solidFill>
                  <a:schemeClr val="tx1"/>
                </a:solidFill>
                <a:latin typeface="Arial" charset="0"/>
                <a:ea typeface="ＭＳ Ｐゴシック" charset="0"/>
              </a:defRPr>
            </a:lvl3pPr>
            <a:lvl4pPr marL="1600200" indent="-228600" eaLnBrk="0">
              <a:defRPr sz="2400">
                <a:solidFill>
                  <a:schemeClr val="tx1"/>
                </a:solidFill>
                <a:latin typeface="Arial" charset="0"/>
                <a:ea typeface="ＭＳ Ｐゴシック" charset="0"/>
              </a:defRPr>
            </a:lvl4pPr>
            <a:lvl5pPr marL="2057400" indent="-228600" eaLnBrk="0">
              <a:defRPr sz="2400">
                <a:solidFill>
                  <a:schemeClr val="tx1"/>
                </a:solidFill>
                <a:latin typeface="Arial" charset="0"/>
                <a:ea typeface="ＭＳ Ｐゴシック" charset="0"/>
              </a:defRPr>
            </a:lvl5pPr>
            <a:lvl6pPr marL="25146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6pPr>
            <a:lvl7pPr marL="29718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7pPr>
            <a:lvl8pPr marL="34290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8pPr>
            <a:lvl9pPr marL="3886200" indent="-228600" defTabSz="447675" eaLnBrk="0" fontAlgn="base" hangingPunct="0">
              <a:lnSpc>
                <a:spcPct val="93000"/>
              </a:lnSpc>
              <a:spcBef>
                <a:spcPct val="0"/>
              </a:spcBef>
              <a:spcAft>
                <a:spcPct val="0"/>
              </a:spcAft>
              <a:buClr>
                <a:srgbClr val="000000"/>
              </a:buClr>
              <a:buSzPct val="100000"/>
              <a:buFont typeface="Times New Roman" charset="0"/>
              <a:defRPr sz="2400">
                <a:solidFill>
                  <a:schemeClr val="tx1"/>
                </a:solidFill>
                <a:latin typeface="Arial" charset="0"/>
                <a:ea typeface="ＭＳ Ｐゴシック" charset="0"/>
              </a:defRPr>
            </a:lvl9pPr>
          </a:lstStyle>
          <a:p>
            <a:pPr algn="r" eaLnBrk="1" hangingPunct="1"/>
            <a:fld id="{1E1A9F27-DF54-244B-8C72-4D1FF5CA045D}" type="slidenum">
              <a:rPr lang="en-US" sz="1400">
                <a:latin typeface="Arial Unicode MS" charset="0"/>
              </a:rPr>
              <a:pPr algn="r" eaLnBrk="1" hangingPunct="1"/>
              <a:t>79</a:t>
            </a:fld>
            <a:endParaRPr lang="en-US" sz="1400">
              <a:latin typeface="Arial Unicode MS" charset="0"/>
            </a:endParaRPr>
          </a:p>
        </p:txBody>
      </p:sp>
      <p:sp>
        <p:nvSpPr>
          <p:cNvPr id="98306" name="Rectangle 2"/>
          <p:cNvSpPr>
            <a:spLocks noGrp="1" noChangeArrowheads="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4000">
                <a:latin typeface="Arial Unicode MS" charset="0"/>
              </a:rPr>
              <a:t>How do we go even bigger?</a:t>
            </a:r>
          </a:p>
        </p:txBody>
      </p:sp>
      <p:sp>
        <p:nvSpPr>
          <p:cNvPr id="470019" name="Rectangle 3"/>
          <p:cNvSpPr>
            <a:spLocks noGrp="1" noChangeArrowheads="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90000"/>
              </a:lnSpc>
            </a:pPr>
            <a:r>
              <a:rPr lang="en-US">
                <a:latin typeface="Arial Unicode MS" charset="0"/>
              </a:rPr>
              <a:t>5000 scans.</a:t>
            </a:r>
          </a:p>
          <a:p>
            <a:pPr lvl="1" eaLnBrk="1" hangingPunct="1">
              <a:lnSpc>
                <a:spcPct val="90000"/>
              </a:lnSpc>
            </a:pPr>
            <a:r>
              <a:rPr lang="en-US">
                <a:latin typeface="Arial Unicode MS" charset="0"/>
              </a:rPr>
              <a:t>1.5 years on a single processor computer </a:t>
            </a:r>
          </a:p>
          <a:p>
            <a:pPr lvl="1" eaLnBrk="1" hangingPunct="1">
              <a:lnSpc>
                <a:spcPct val="90000"/>
              </a:lnSpc>
            </a:pPr>
            <a:r>
              <a:rPr lang="en-US">
                <a:latin typeface="Arial Unicode MS" charset="0"/>
              </a:rPr>
              <a:t>13 days on our ad-hoc cluster.</a:t>
            </a:r>
          </a:p>
          <a:p>
            <a:pPr lvl="1" eaLnBrk="1" hangingPunct="1">
              <a:lnSpc>
                <a:spcPct val="90000"/>
              </a:lnSpc>
            </a:pPr>
            <a:r>
              <a:rPr lang="en-US">
                <a:latin typeface="Arial Unicode MS" charset="0"/>
              </a:rPr>
              <a:t>1.5 days a commodity cluster at MSU</a:t>
            </a:r>
          </a:p>
          <a:p>
            <a:pPr eaLnBrk="1" hangingPunct="1">
              <a:lnSpc>
                <a:spcPct val="90000"/>
              </a:lnSpc>
            </a:pPr>
            <a:endParaRPr lang="en-US">
              <a:latin typeface="Arial Unicode MS" charset="0"/>
            </a:endParaRPr>
          </a:p>
        </p:txBody>
      </p:sp>
    </p:spTree>
    <p:extLst>
      <p:ext uri="{BB962C8B-B14F-4D97-AF65-F5344CB8AC3E}">
        <p14:creationId xmlns:p14="http://schemas.microsoft.com/office/powerpoint/2010/main" val="39171917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00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00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700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70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a:latin typeface="Century Gothic" charset="0"/>
              </a:rPr>
              <a:t>Bigger &amp; Better ?</a:t>
            </a:r>
          </a:p>
        </p:txBody>
      </p:sp>
      <p:sp>
        <p:nvSpPr>
          <p:cNvPr id="3" name="Content Placeholder 2"/>
          <p:cNvSpPr>
            <a:spLocks noGrp="1"/>
          </p:cNvSpPr>
          <p:nvPr>
            <p:ph idx="1"/>
          </p:nvPr>
        </p:nvSpPr>
        <p:spPr bwMode="auto">
          <a:xfrm>
            <a:off x="705600" y="1876520"/>
            <a:ext cx="7218720" cy="43867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500">
                <a:latin typeface="Century Gothic" charset="0"/>
              </a:rPr>
              <a:t>The goal of iCER is </a:t>
            </a:r>
            <a:r>
              <a:rPr lang="en-US" sz="2500" u="sng">
                <a:latin typeface="Century Gothic" charset="0"/>
              </a:rPr>
              <a:t>NOT</a:t>
            </a:r>
            <a:r>
              <a:rPr lang="en-US" sz="2500">
                <a:latin typeface="Century Gothic" charset="0"/>
              </a:rPr>
              <a:t>: </a:t>
            </a:r>
          </a:p>
          <a:p>
            <a:pPr lvl="1" eaLnBrk="1" hangingPunct="1"/>
            <a:r>
              <a:rPr lang="en-US" sz="2500">
                <a:latin typeface="Century Gothic" charset="0"/>
                <a:cs typeface="ＭＳ Ｐゴシック" charset="0"/>
              </a:rPr>
              <a:t>Kflops / second</a:t>
            </a:r>
          </a:p>
          <a:p>
            <a:pPr eaLnBrk="1" hangingPunct="1"/>
            <a:r>
              <a:rPr lang="en-US" sz="2500">
                <a:latin typeface="Century Gothic" charset="0"/>
              </a:rPr>
              <a:t>Instead, the goal of iCER </a:t>
            </a:r>
            <a:r>
              <a:rPr lang="en-US" sz="2500" u="sng">
                <a:latin typeface="Century Gothic" charset="0"/>
              </a:rPr>
              <a:t>IS</a:t>
            </a:r>
            <a:r>
              <a:rPr lang="en-US" sz="2500">
                <a:latin typeface="Century Gothic" charset="0"/>
              </a:rPr>
              <a:t>:</a:t>
            </a:r>
          </a:p>
          <a:p>
            <a:pPr lvl="1" eaLnBrk="1" hangingPunct="1"/>
            <a:r>
              <a:rPr lang="en-US" sz="2500">
                <a:latin typeface="Century Gothic" charset="0"/>
                <a:cs typeface="ＭＳ Ｐゴシック" charset="0"/>
              </a:rPr>
              <a:t>KSciences / second</a:t>
            </a:r>
          </a:p>
          <a:p>
            <a:pPr eaLnBrk="1" hangingPunct="1"/>
            <a:r>
              <a:rPr lang="en-US" sz="2500">
                <a:latin typeface="Century Gothic" charset="0"/>
              </a:rPr>
              <a:t>Doing More Science, Faster</a:t>
            </a:r>
          </a:p>
          <a:p>
            <a:pPr lvl="1" eaLnBrk="1" hangingPunct="1"/>
            <a:r>
              <a:rPr lang="en-US" sz="2500">
                <a:latin typeface="Century Gothic" charset="0"/>
                <a:cs typeface="ＭＳ Ｐゴシック" charset="0"/>
              </a:rPr>
              <a:t>Reducing the “Mean time to Science”</a:t>
            </a:r>
          </a:p>
          <a:p>
            <a:pPr eaLnBrk="1" hangingPunct="1"/>
            <a:r>
              <a:rPr lang="en-US" sz="2500">
                <a:latin typeface="Century Gothic" charset="0"/>
              </a:rPr>
              <a:t>iCER is designed to help researchers do their science and when appropriate scale them up to national resources</a:t>
            </a:r>
          </a:p>
        </p:txBody>
      </p:sp>
      <p:pic>
        <p:nvPicPr>
          <p:cNvPr id="24579" name="Picture 3" descr="AA00281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0880" y="1924042"/>
            <a:ext cx="1658880" cy="22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3399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Steps to Pleasantly Parallel</a:t>
            </a:r>
          </a:p>
        </p:txBody>
      </p:sp>
      <p:sp>
        <p:nvSpPr>
          <p:cNvPr id="100354"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Figure out command line</a:t>
            </a:r>
          </a:p>
          <a:p>
            <a:pPr eaLnBrk="1" hangingPunct="1"/>
            <a:r>
              <a:rPr lang="en-US">
                <a:latin typeface="Calibri" charset="0"/>
              </a:rPr>
              <a:t>Estimate single job time:</a:t>
            </a:r>
          </a:p>
          <a:p>
            <a:pPr lvl="1" eaLnBrk="1" hangingPunct="1"/>
            <a:r>
              <a:rPr lang="en-US">
                <a:latin typeface="Calibri" charset="0"/>
              </a:rPr>
              <a:t>Should be &gt; 5 minutes</a:t>
            </a:r>
          </a:p>
          <a:p>
            <a:pPr lvl="1" eaLnBrk="1" hangingPunct="1"/>
            <a:r>
              <a:rPr lang="en-US">
                <a:latin typeface="Calibri" charset="0"/>
              </a:rPr>
              <a:t>Should be &lt; 1 week </a:t>
            </a:r>
          </a:p>
          <a:p>
            <a:pPr lvl="1" eaLnBrk="1" hangingPunct="1"/>
            <a:r>
              <a:rPr lang="en-US">
                <a:latin typeface="Calibri" charset="0"/>
              </a:rPr>
              <a:t>Best if &lt; 4 hours</a:t>
            </a:r>
          </a:p>
          <a:p>
            <a:pPr eaLnBrk="1" hangingPunct="1"/>
            <a:r>
              <a:rPr lang="en-US">
                <a:latin typeface="Calibri" charset="0"/>
              </a:rPr>
              <a:t>Make a submissions script </a:t>
            </a:r>
          </a:p>
          <a:p>
            <a:pPr eaLnBrk="1" hangingPunct="1"/>
            <a:r>
              <a:rPr lang="en-US">
                <a:latin typeface="Calibri" charset="0"/>
              </a:rPr>
              <a:t>Submit Job</a:t>
            </a:r>
          </a:p>
        </p:txBody>
      </p:sp>
    </p:spTree>
    <p:extLst>
      <p:ext uri="{BB962C8B-B14F-4D97-AF65-F5344CB8AC3E}">
        <p14:creationId xmlns:p14="http://schemas.microsoft.com/office/powerpoint/2010/main" val="760544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Pleasantly Parallel Example </a:t>
            </a:r>
          </a:p>
        </p:txBody>
      </p:sp>
      <p:sp>
        <p:nvSpPr>
          <p:cNvPr id="103426" name="Content Placeholder 2"/>
          <p:cNvSpPr>
            <a:spLocks noGrp="1"/>
          </p:cNvSpPr>
          <p:nvPr>
            <p:ph idx="1"/>
          </p:nvPr>
        </p:nvSpPr>
        <p:spPr>
          <a:xfrm>
            <a:off x="493920" y="1700819"/>
            <a:ext cx="8229600" cy="4526395"/>
          </a:xfrm>
        </p:spPr>
        <p:txBody>
          <a:bodyPr/>
          <a:lstStyle/>
          <a:p>
            <a:pPr marL="342690" indent="-342690" defTabSz="456440">
              <a:defRPr/>
            </a:pPr>
            <a:r>
              <a:rPr lang="en-US" sz="2000" dirty="0">
                <a:latin typeface="Calibri" charset="0"/>
              </a:rPr>
              <a:t>Folder full of input files:</a:t>
            </a: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r>
              <a:rPr lang="en-US" sz="2000" dirty="0">
                <a:latin typeface="Calibri" charset="0"/>
              </a:rPr>
              <a:t>Want folder full of output files:</a:t>
            </a: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endParaRPr lang="en-US" sz="2000" dirty="0">
              <a:latin typeface="Calibri" charset="0"/>
            </a:endParaRPr>
          </a:p>
          <a:p>
            <a:pPr marL="342690" indent="-342690" defTabSz="456440">
              <a:defRPr/>
            </a:pPr>
            <a:r>
              <a:rPr lang="en-US" sz="2000" dirty="0">
                <a:latin typeface="Calibri" charset="0"/>
              </a:rPr>
              <a:t>Command Syntax:</a:t>
            </a:r>
          </a:p>
          <a:p>
            <a:pPr marL="2312674" lvl="1" indent="0" defTabSz="456440">
              <a:buNone/>
              <a:defRPr/>
            </a:pPr>
            <a:r>
              <a:rPr lang="en-US" sz="1600" dirty="0">
                <a:latin typeface="Calibri" charset="0"/>
              </a:rPr>
              <a:t>./</a:t>
            </a:r>
            <a:r>
              <a:rPr lang="en-US" sz="1600" dirty="0" err="1">
                <a:latin typeface="Calibri" charset="0"/>
              </a:rPr>
              <a:t>myprogram</a:t>
            </a:r>
            <a:r>
              <a:rPr lang="en-US" sz="1600" dirty="0">
                <a:latin typeface="Calibri" charset="0"/>
              </a:rPr>
              <a:t> </a:t>
            </a:r>
            <a:r>
              <a:rPr lang="en-US" sz="1600" dirty="0" err="1">
                <a:latin typeface="Calibri" charset="0"/>
              </a:rPr>
              <a:t>inputfile</a:t>
            </a:r>
            <a:r>
              <a:rPr lang="en-US" sz="1600" dirty="0">
                <a:latin typeface="Calibri" charset="0"/>
              </a:rPr>
              <a:t> &gt; </a:t>
            </a:r>
            <a:r>
              <a:rPr lang="en-US" sz="1600" dirty="0" err="1">
                <a:latin typeface="Calibri" charset="0"/>
              </a:rPr>
              <a:t>outputfile</a:t>
            </a:r>
            <a:endParaRPr lang="en-US" sz="1600" dirty="0">
              <a:latin typeface="Calibri" charset="0"/>
            </a:endParaRPr>
          </a:p>
          <a:p>
            <a:pPr marL="741534" lvl="1" indent="-285094" defTabSz="456440">
              <a:defRPr/>
            </a:pPr>
            <a:endParaRPr lang="en-US" sz="1600" dirty="0">
              <a:latin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50291729"/>
              </p:ext>
            </p:extLst>
          </p:nvPr>
        </p:nvGraphicFramePr>
        <p:xfrm>
          <a:off x="1392481" y="2075223"/>
          <a:ext cx="6095520" cy="1584632"/>
        </p:xfrm>
        <a:graphic>
          <a:graphicData uri="http://schemas.openxmlformats.org/drawingml/2006/table">
            <a:tbl>
              <a:tblPr firstRow="1" bandRow="1">
                <a:tableStyleId>{E8B1032C-EA38-4F05-BA0D-38AFFFC7BED3}</a:tableStyleId>
              </a:tblPr>
              <a:tblGrid>
                <a:gridCol w="1219104"/>
                <a:gridCol w="1219104"/>
                <a:gridCol w="1219104"/>
                <a:gridCol w="1219104"/>
                <a:gridCol w="1219104"/>
              </a:tblGrid>
              <a:tr h="396042">
                <a:tc>
                  <a:txBody>
                    <a:bodyPr/>
                    <a:lstStyle/>
                    <a:p>
                      <a:r>
                        <a:rPr lang="en-US" sz="2000" b="0" dirty="0" smtClean="0"/>
                        <a:t>1.in</a:t>
                      </a:r>
                      <a:endParaRPr lang="en-US" sz="2000" b="0" dirty="0"/>
                    </a:p>
                  </a:txBody>
                  <a:tcPr marL="91433" marR="91433" marT="45679" marB="4567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5.in</a:t>
                      </a:r>
                      <a:endParaRPr lang="en-US" sz="2000" b="0" dirty="0"/>
                    </a:p>
                  </a:txBody>
                  <a:tcPr marL="91433" marR="91433" marT="45679" marB="4567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9.in</a:t>
                      </a:r>
                      <a:endParaRPr lang="en-US" sz="2000" b="0" dirty="0"/>
                    </a:p>
                  </a:txBody>
                  <a:tcPr marL="91433" marR="91433" marT="45679" marB="4567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13.in</a:t>
                      </a:r>
                      <a:endParaRPr lang="en-US" sz="2000" b="0" dirty="0"/>
                    </a:p>
                  </a:txBody>
                  <a:tcPr marL="91433" marR="91433" marT="45679" marB="4567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17.in</a:t>
                      </a:r>
                      <a:endParaRPr lang="en-US" sz="2000" b="0" dirty="0"/>
                    </a:p>
                  </a:txBody>
                  <a:tcPr marL="91433" marR="91433" marT="45679" marB="45679">
                    <a:lnL w="12700" cmpd="sng">
                      <a:noFill/>
                    </a:lnL>
                    <a:lnR w="12700" cmpd="sng">
                      <a:noFill/>
                    </a:lnR>
                    <a:lnT w="12700" cmpd="sng">
                      <a:noFill/>
                    </a:lnT>
                    <a:lnB w="25400" cmpd="sng">
                      <a:noFill/>
                    </a:lnB>
                    <a:lnTlToBr w="12700" cmpd="sng">
                      <a:noFill/>
                      <a:prstDash val="solid"/>
                    </a:lnTlToBr>
                    <a:lnBlToTr w="12700" cmpd="sng">
                      <a:noFill/>
                      <a:prstDash val="solid"/>
                    </a:lnBlToTr>
                  </a:tcPr>
                </a:tc>
              </a:tr>
              <a:tr h="396042">
                <a:tc>
                  <a:txBody>
                    <a:bodyPr/>
                    <a:lstStyle/>
                    <a:p>
                      <a:r>
                        <a:rPr lang="en-US" sz="2000" b="0" dirty="0" smtClean="0"/>
                        <a:t>2.in</a:t>
                      </a:r>
                      <a:endParaRPr lang="en-US" sz="2000" b="0" dirty="0"/>
                    </a:p>
                  </a:txBody>
                  <a:tcPr marL="91433" marR="91433" marT="45679" marB="4567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6.in</a:t>
                      </a:r>
                      <a:endParaRPr lang="en-US" sz="2000" b="0" dirty="0"/>
                    </a:p>
                  </a:txBody>
                  <a:tcPr marL="91433" marR="91433" marT="45679" marB="4567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10.in</a:t>
                      </a:r>
                      <a:endParaRPr lang="en-US" sz="2000" b="0" dirty="0"/>
                    </a:p>
                  </a:txBody>
                  <a:tcPr marL="91433" marR="91433" marT="45679" marB="4567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14.in</a:t>
                      </a:r>
                      <a:endParaRPr lang="en-US" sz="2000" b="0" dirty="0"/>
                    </a:p>
                  </a:txBody>
                  <a:tcPr marL="91433" marR="91433" marT="45679" marB="4567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18.in</a:t>
                      </a:r>
                      <a:endParaRPr lang="en-US" sz="2000" b="0" dirty="0"/>
                    </a:p>
                  </a:txBody>
                  <a:tcPr marL="91433" marR="91433" marT="45679" marB="45679">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396042">
                <a:tc>
                  <a:txBody>
                    <a:bodyPr/>
                    <a:lstStyle/>
                    <a:p>
                      <a:r>
                        <a:rPr lang="en-US" sz="2000" b="0" dirty="0" smtClean="0"/>
                        <a:t>3.in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7.in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11.in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15.in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19.in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tcPr>
                </a:tc>
              </a:tr>
              <a:tr h="396042">
                <a:tc>
                  <a:txBody>
                    <a:bodyPr/>
                    <a:lstStyle/>
                    <a:p>
                      <a:r>
                        <a:rPr lang="en-US" sz="2000" b="0" dirty="0" smtClean="0"/>
                        <a:t>4.in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8.in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12.in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16.in</a:t>
                      </a:r>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b="0" dirty="0"/>
                    </a:p>
                  </a:txBody>
                  <a:tcPr marL="91433" marR="91433" marT="45679" marB="45679">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60032746"/>
              </p:ext>
            </p:extLst>
          </p:nvPr>
        </p:nvGraphicFramePr>
        <p:xfrm>
          <a:off x="1392481" y="3956042"/>
          <a:ext cx="6095520" cy="1585604"/>
        </p:xfrm>
        <a:graphic>
          <a:graphicData uri="http://schemas.openxmlformats.org/drawingml/2006/table">
            <a:tbl>
              <a:tblPr firstRow="1" bandRow="1">
                <a:tableStyleId>{E8B1032C-EA38-4F05-BA0D-38AFFFC7BED3}</a:tableStyleId>
              </a:tblPr>
              <a:tblGrid>
                <a:gridCol w="1219104"/>
                <a:gridCol w="1219104"/>
                <a:gridCol w="1219104"/>
                <a:gridCol w="1219104"/>
                <a:gridCol w="1219104"/>
              </a:tblGrid>
              <a:tr h="396401">
                <a:tc>
                  <a:txBody>
                    <a:bodyPr/>
                    <a:lstStyle/>
                    <a:p>
                      <a:r>
                        <a:rPr lang="en-US" sz="2000" b="0" dirty="0" smtClean="0"/>
                        <a:t>1.out</a:t>
                      </a:r>
                      <a:endParaRPr lang="en-US" sz="2000" b="0" dirty="0"/>
                    </a:p>
                  </a:txBody>
                  <a:tcPr marL="91433" marR="91433" marT="45739" marB="4573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5.out</a:t>
                      </a:r>
                      <a:endParaRPr lang="en-US" sz="2000" b="0" dirty="0"/>
                    </a:p>
                  </a:txBody>
                  <a:tcPr marL="91433" marR="91433" marT="45739" marB="4573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9.out</a:t>
                      </a:r>
                      <a:endParaRPr lang="en-US" sz="2000" b="0" dirty="0"/>
                    </a:p>
                  </a:txBody>
                  <a:tcPr marL="91433" marR="91433" marT="45739" marB="4573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13.out</a:t>
                      </a:r>
                      <a:endParaRPr lang="en-US" sz="2000" b="0" dirty="0"/>
                    </a:p>
                  </a:txBody>
                  <a:tcPr marL="91433" marR="91433" marT="45739" marB="45739">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r>
                        <a:rPr lang="en-US" sz="2000" b="0" dirty="0" smtClean="0"/>
                        <a:t>17.out</a:t>
                      </a:r>
                      <a:endParaRPr lang="en-US" sz="2000" b="0" dirty="0"/>
                    </a:p>
                  </a:txBody>
                  <a:tcPr marL="91433" marR="91433" marT="45739" marB="45739">
                    <a:lnL w="12700" cmpd="sng">
                      <a:noFill/>
                    </a:lnL>
                    <a:lnR w="12700" cmpd="sng">
                      <a:noFill/>
                    </a:lnR>
                    <a:lnT w="12700" cmpd="sng">
                      <a:noFill/>
                    </a:lnT>
                    <a:lnB w="25400" cmpd="sng">
                      <a:noFill/>
                    </a:lnB>
                    <a:lnTlToBr w="12700" cmpd="sng">
                      <a:noFill/>
                      <a:prstDash val="solid"/>
                    </a:lnTlToBr>
                    <a:lnBlToTr w="12700" cmpd="sng">
                      <a:noFill/>
                      <a:prstDash val="solid"/>
                    </a:lnBlToTr>
                  </a:tcPr>
                </a:tc>
              </a:tr>
              <a:tr h="396401">
                <a:tc>
                  <a:txBody>
                    <a:bodyPr/>
                    <a:lstStyle/>
                    <a:p>
                      <a:r>
                        <a:rPr lang="en-US" sz="2000" b="0" dirty="0" smtClean="0"/>
                        <a:t>2.out</a:t>
                      </a:r>
                      <a:endParaRPr lang="en-US" sz="2000" b="0" dirty="0"/>
                    </a:p>
                  </a:txBody>
                  <a:tcPr marL="91433" marR="91433" marT="45739" marB="4573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6.out</a:t>
                      </a:r>
                      <a:endParaRPr lang="en-US" sz="2000" b="0" dirty="0"/>
                    </a:p>
                  </a:txBody>
                  <a:tcPr marL="91433" marR="91433" marT="45739" marB="4573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10.out</a:t>
                      </a:r>
                      <a:endParaRPr lang="en-US" sz="2000" b="0" dirty="0"/>
                    </a:p>
                  </a:txBody>
                  <a:tcPr marL="91433" marR="91433" marT="45739" marB="4573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14.out</a:t>
                      </a:r>
                      <a:endParaRPr lang="en-US" sz="2000" b="0" dirty="0"/>
                    </a:p>
                  </a:txBody>
                  <a:tcPr marL="91433" marR="91433" marT="45739" marB="45739">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r>
                        <a:rPr lang="en-US" sz="2000" b="0" dirty="0" smtClean="0"/>
                        <a:t>18.out</a:t>
                      </a:r>
                      <a:endParaRPr lang="en-US" sz="2000" b="0" dirty="0"/>
                    </a:p>
                  </a:txBody>
                  <a:tcPr marL="91433" marR="91433" marT="45739" marB="45739">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396401">
                <a:tc>
                  <a:txBody>
                    <a:bodyPr/>
                    <a:lstStyle/>
                    <a:p>
                      <a:r>
                        <a:rPr lang="en-US" sz="2000" b="0" dirty="0" smtClean="0"/>
                        <a:t>3.out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7.out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11.out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15.out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b="0" dirty="0" smtClean="0"/>
                        <a:t>19.out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tcPr>
                </a:tc>
              </a:tr>
              <a:tr h="396401">
                <a:tc>
                  <a:txBody>
                    <a:bodyPr/>
                    <a:lstStyle/>
                    <a:p>
                      <a:r>
                        <a:rPr lang="en-US" sz="2000" b="0" dirty="0" smtClean="0"/>
                        <a:t>4.out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8.out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12.out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000" b="0" dirty="0" smtClean="0"/>
                        <a:t>16.out</a:t>
                      </a:r>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2000" b="0" dirty="0"/>
                    </a:p>
                  </a:txBody>
                  <a:tcPr marL="91433" marR="91433" marT="45739" marB="45739">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00412561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PBS Job Arrays</a:t>
            </a:r>
          </a:p>
        </p:txBody>
      </p:sp>
      <p:sp>
        <p:nvSpPr>
          <p:cNvPr id="104450"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One submission script copied many times</a:t>
            </a:r>
          </a:p>
          <a:p>
            <a:pPr eaLnBrk="1" hangingPunct="1"/>
            <a:r>
              <a:rPr lang="en-US">
                <a:latin typeface="Calibri" charset="0"/>
              </a:rPr>
              <a:t>Uses the PBS –t option</a:t>
            </a:r>
          </a:p>
          <a:p>
            <a:pPr lvl="1" eaLnBrk="1" hangingPunct="1"/>
            <a:r>
              <a:rPr lang="en-US">
                <a:latin typeface="Calibri" charset="0"/>
              </a:rPr>
              <a:t>Ranges: 1-10</a:t>
            </a:r>
          </a:p>
          <a:p>
            <a:pPr lvl="1" eaLnBrk="1" hangingPunct="1"/>
            <a:r>
              <a:rPr lang="en-US">
                <a:latin typeface="Calibri" charset="0"/>
              </a:rPr>
              <a:t>Lists: 2,4,100,3</a:t>
            </a:r>
          </a:p>
          <a:p>
            <a:pPr lvl="1" eaLnBrk="1" hangingPunct="1"/>
            <a:r>
              <a:rPr lang="en-US">
                <a:latin typeface="Calibri" charset="0"/>
              </a:rPr>
              <a:t>Combination:  1-10,20,50,100</a:t>
            </a:r>
          </a:p>
          <a:p>
            <a:pPr eaLnBrk="1" hangingPunct="1"/>
            <a:r>
              <a:rPr lang="en-US">
                <a:latin typeface="Calibri" charset="0"/>
              </a:rPr>
              <a:t>Distinguish between jobs by using the PBS_ARRAYID environment variable</a:t>
            </a:r>
          </a:p>
        </p:txBody>
      </p:sp>
    </p:spTree>
    <p:extLst>
      <p:ext uri="{BB962C8B-B14F-4D97-AF65-F5344CB8AC3E}">
        <p14:creationId xmlns:p14="http://schemas.microsoft.com/office/powerpoint/2010/main" val="126690515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Simple Job Array</a:t>
            </a:r>
          </a:p>
        </p:txBody>
      </p:sp>
      <p:sp>
        <p:nvSpPr>
          <p:cNvPr id="112642" name="Content Placeholder 2"/>
          <p:cNvSpPr>
            <a:spLocks noGrp="1"/>
          </p:cNvSpPr>
          <p:nvPr>
            <p:ph idx="1"/>
          </p:nvPr>
        </p:nvSpPr>
        <p:spPr>
          <a:xfrm>
            <a:off x="286560" y="1977328"/>
            <a:ext cx="8640000" cy="4732337"/>
          </a:xfrm>
          <a:solidFill>
            <a:schemeClr val="tx1"/>
          </a:solidFill>
        </p:spPr>
        <p:txBody>
          <a:bodyPr>
            <a:normAutofit/>
          </a:bodyPr>
          <a:lstStyle/>
          <a:p>
            <a:pPr marL="0" indent="0" defTabSz="452073">
              <a:buNone/>
              <a:defRPr/>
            </a:pPr>
            <a:r>
              <a:rPr lang="en-US" sz="1800" b="1" dirty="0">
                <a:solidFill>
                  <a:schemeClr val="accent5">
                    <a:lumMod val="50000"/>
                    <a:lumOff val="50000"/>
                  </a:schemeClr>
                </a:solidFill>
                <a:latin typeface="Courier New" charset="0"/>
              </a:rPr>
              <a:t>#!/bin/bash –login</a:t>
            </a:r>
          </a:p>
          <a:p>
            <a:pPr marL="0" indent="0" defTabSz="452073">
              <a:buNone/>
              <a:defRPr/>
            </a:pPr>
            <a:r>
              <a:rPr lang="en-US" sz="1800" b="1" dirty="0">
                <a:solidFill>
                  <a:schemeClr val="accent5">
                    <a:lumMod val="50000"/>
                    <a:lumOff val="50000"/>
                  </a:schemeClr>
                </a:solidFill>
                <a:latin typeface="Courier New" charset="0"/>
              </a:rPr>
              <a:t>#PBS –l </a:t>
            </a:r>
            <a:r>
              <a:rPr lang="en-US" sz="1800" b="1" dirty="0" err="1">
                <a:solidFill>
                  <a:schemeClr val="accent5">
                    <a:lumMod val="50000"/>
                    <a:lumOff val="50000"/>
                  </a:schemeClr>
                </a:solidFill>
                <a:latin typeface="Courier New" charset="0"/>
              </a:rPr>
              <a:t>walltime</a:t>
            </a:r>
            <a:r>
              <a:rPr lang="en-US" sz="1800" b="1" dirty="0">
                <a:solidFill>
                  <a:schemeClr val="accent5">
                    <a:lumMod val="50000"/>
                    <a:lumOff val="50000"/>
                  </a:schemeClr>
                </a:solidFill>
                <a:latin typeface="Courier New" charset="0"/>
              </a:rPr>
              <a:t>=00:05:00,mem=2gb</a:t>
            </a:r>
          </a:p>
          <a:p>
            <a:pPr marL="0" indent="0" defTabSz="452073">
              <a:buNone/>
              <a:defRPr/>
            </a:pPr>
            <a:r>
              <a:rPr lang="en-US" sz="1800" b="1" dirty="0">
                <a:solidFill>
                  <a:schemeClr val="accent5">
                    <a:lumMod val="50000"/>
                    <a:lumOff val="50000"/>
                  </a:schemeClr>
                </a:solidFill>
                <a:latin typeface="Courier New" charset="0"/>
              </a:rPr>
              <a:t>#PBS –l nodes=1:ppn=1,feature=</a:t>
            </a:r>
            <a:r>
              <a:rPr lang="en-US" sz="1800" b="1" dirty="0" err="1">
                <a:solidFill>
                  <a:schemeClr val="accent5">
                    <a:lumMod val="50000"/>
                    <a:lumOff val="50000"/>
                  </a:schemeClr>
                </a:solidFill>
                <a:latin typeface="Courier New" charset="0"/>
              </a:rPr>
              <a:t>gbe</a:t>
            </a:r>
            <a:endParaRPr lang="en-US" sz="1800" b="1" dirty="0">
              <a:solidFill>
                <a:schemeClr val="accent5">
                  <a:lumMod val="50000"/>
                  <a:lumOff val="50000"/>
                </a:schemeClr>
              </a:solidFill>
              <a:latin typeface="Courier New" charset="0"/>
            </a:endParaRPr>
          </a:p>
          <a:p>
            <a:pPr marL="0" indent="0" defTabSz="452073">
              <a:buNone/>
              <a:defRPr/>
            </a:pPr>
            <a:r>
              <a:rPr lang="en-US" sz="1800" b="1" dirty="0">
                <a:solidFill>
                  <a:schemeClr val="accent5">
                    <a:lumMod val="50000"/>
                    <a:lumOff val="50000"/>
                  </a:schemeClr>
                </a:solidFill>
                <a:latin typeface="Courier New" charset="0"/>
              </a:rPr>
              <a:t>#PBS –t 1-19</a:t>
            </a:r>
          </a:p>
          <a:p>
            <a:pPr marL="0" indent="0" defTabSz="452073">
              <a:buNone/>
              <a:defRPr/>
            </a:pPr>
            <a:endParaRPr lang="en-US" sz="1800" b="1" dirty="0">
              <a:solidFill>
                <a:schemeClr val="bg1"/>
              </a:solidFill>
              <a:latin typeface="Courier New" charset="0"/>
            </a:endParaRPr>
          </a:p>
          <a:p>
            <a:pPr marL="0" indent="0" defTabSz="452073">
              <a:buNone/>
              <a:defRPr/>
            </a:pPr>
            <a:r>
              <a:rPr lang="en-US" sz="1800" b="1" dirty="0">
                <a:solidFill>
                  <a:srgbClr val="FFD96E"/>
                </a:solidFill>
                <a:latin typeface="Courier New" charset="0"/>
              </a:rPr>
              <a:t>cd</a:t>
            </a:r>
            <a:r>
              <a:rPr lang="en-US" sz="1800" b="1" dirty="0">
                <a:solidFill>
                  <a:schemeClr val="bg1"/>
                </a:solidFill>
                <a:latin typeface="Courier New" charset="0"/>
              </a:rPr>
              <a:t> </a:t>
            </a:r>
            <a:r>
              <a:rPr lang="en-US" sz="1800" b="1" dirty="0">
                <a:solidFill>
                  <a:srgbClr val="FF68FC"/>
                </a:solidFill>
                <a:latin typeface="Courier New" charset="0"/>
              </a:rPr>
              <a:t>${PBS_O_WORKDIR}</a:t>
            </a:r>
          </a:p>
          <a:p>
            <a:pPr marL="0" indent="0" defTabSz="452073">
              <a:buNone/>
              <a:defRPr/>
            </a:pPr>
            <a:endParaRPr lang="en-US" sz="1800" b="1" dirty="0">
              <a:solidFill>
                <a:srgbClr val="FF68FC"/>
              </a:solidFill>
              <a:latin typeface="Courier New" charset="0"/>
            </a:endParaRPr>
          </a:p>
          <a:p>
            <a:pPr marL="0" indent="0" defTabSz="452073">
              <a:buNone/>
              <a:defRPr/>
            </a:pPr>
            <a:r>
              <a:rPr lang="en-US" sz="1800" b="1" dirty="0" err="1">
                <a:solidFill>
                  <a:srgbClr val="FF68FC"/>
                </a:solidFill>
                <a:latin typeface="Courier New" charset="0"/>
              </a:rPr>
              <a:t>mkdir</a:t>
            </a:r>
            <a:r>
              <a:rPr lang="en-US" sz="1800" b="1" dirty="0">
                <a:solidFill>
                  <a:srgbClr val="FF68FC"/>
                </a:solidFill>
                <a:latin typeface="Courier New" charset="0"/>
              </a:rPr>
              <a:t> ${PBS_ARRAYID}</a:t>
            </a:r>
          </a:p>
          <a:p>
            <a:pPr marL="0" indent="0" defTabSz="452073">
              <a:buNone/>
              <a:defRPr/>
            </a:pPr>
            <a:r>
              <a:rPr lang="en-US" sz="1800" b="1" dirty="0">
                <a:solidFill>
                  <a:srgbClr val="FF68FC"/>
                </a:solidFill>
                <a:latin typeface="Courier New" charset="0"/>
              </a:rPr>
              <a:t>Cd ${PBS_ARRAYID}</a:t>
            </a:r>
          </a:p>
          <a:p>
            <a:pPr marL="0" indent="0" defTabSz="452073">
              <a:buNone/>
              <a:defRPr/>
            </a:pPr>
            <a:endParaRPr lang="en-US" sz="1800" b="1" dirty="0">
              <a:solidFill>
                <a:srgbClr val="FF68FC"/>
              </a:solidFill>
              <a:latin typeface="Courier New" charset="0"/>
            </a:endParaRPr>
          </a:p>
          <a:p>
            <a:pPr marL="0" indent="0" defTabSz="452073">
              <a:buNone/>
              <a:defRPr/>
            </a:pPr>
            <a:endParaRPr lang="en-US" sz="1800" b="1" dirty="0">
              <a:solidFill>
                <a:srgbClr val="FF68FC"/>
              </a:solidFill>
              <a:latin typeface="Courier New" charset="0"/>
            </a:endParaRPr>
          </a:p>
          <a:p>
            <a:pPr marL="0" indent="0" defTabSz="452073">
              <a:buNone/>
              <a:defRPr/>
            </a:pPr>
            <a:r>
              <a:rPr lang="en-US" sz="1800" b="1" dirty="0">
                <a:solidFill>
                  <a:schemeClr val="bg1"/>
                </a:solidFill>
                <a:latin typeface="Courier New" charset="0"/>
              </a:rPr>
              <a:t>../</a:t>
            </a:r>
            <a:r>
              <a:rPr lang="en-US" sz="1800" b="1" dirty="0" err="1">
                <a:solidFill>
                  <a:schemeClr val="bg1"/>
                </a:solidFill>
                <a:latin typeface="Courier New" charset="0"/>
              </a:rPr>
              <a:t>myprogram</a:t>
            </a:r>
            <a:r>
              <a:rPr lang="en-US" sz="1800" b="1" dirty="0">
                <a:solidFill>
                  <a:schemeClr val="bg1"/>
                </a:solidFill>
                <a:latin typeface="Courier New" charset="0"/>
              </a:rPr>
              <a:t> ../</a:t>
            </a:r>
            <a:r>
              <a:rPr lang="en-US" sz="1800" b="1" dirty="0">
                <a:solidFill>
                  <a:srgbClr val="FF68FC"/>
                </a:solidFill>
                <a:latin typeface="Courier New" charset="0"/>
              </a:rPr>
              <a:t>${PBS_ARRAYID}</a:t>
            </a:r>
            <a:r>
              <a:rPr lang="en-US" sz="1800" b="1" dirty="0">
                <a:solidFill>
                  <a:schemeClr val="bg1"/>
                </a:solidFill>
                <a:latin typeface="Courier New" charset="0"/>
              </a:rPr>
              <a:t>.in </a:t>
            </a:r>
            <a:r>
              <a:rPr lang="en-US" sz="1800" b="1" dirty="0">
                <a:solidFill>
                  <a:srgbClr val="FFD96E"/>
                </a:solidFill>
                <a:latin typeface="Courier New" charset="0"/>
              </a:rPr>
              <a:t>&gt; </a:t>
            </a:r>
            <a:r>
              <a:rPr lang="en-US" sz="1800" b="1" dirty="0">
                <a:solidFill>
                  <a:srgbClr val="FF68FC"/>
                </a:solidFill>
                <a:latin typeface="Courier New" charset="0"/>
              </a:rPr>
              <a:t>${PBS_ARRAYID}</a:t>
            </a:r>
            <a:r>
              <a:rPr lang="en-US" sz="1800" b="1" dirty="0">
                <a:solidFill>
                  <a:srgbClr val="FFFFFF"/>
                </a:solidFill>
                <a:latin typeface="Courier New" charset="0"/>
              </a:rPr>
              <a:t>.out</a:t>
            </a:r>
          </a:p>
          <a:p>
            <a:pPr marL="0" indent="0" defTabSz="452073">
              <a:buNone/>
              <a:defRPr/>
            </a:pPr>
            <a:endParaRPr lang="en-US" sz="1800" b="1" dirty="0">
              <a:solidFill>
                <a:schemeClr val="bg1"/>
              </a:solidFill>
              <a:latin typeface="Courier New" charset="0"/>
            </a:endParaRPr>
          </a:p>
          <a:p>
            <a:pPr marL="0" indent="0" defTabSz="452073">
              <a:buNone/>
              <a:defRPr/>
            </a:pPr>
            <a:r>
              <a:rPr lang="en-US" sz="1800" b="1" dirty="0" err="1">
                <a:solidFill>
                  <a:schemeClr val="bg1"/>
                </a:solidFill>
                <a:latin typeface="Courier New" charset="0"/>
              </a:rPr>
              <a:t>qstat</a:t>
            </a:r>
            <a:r>
              <a:rPr lang="en-US" sz="1800" b="1" dirty="0">
                <a:solidFill>
                  <a:schemeClr val="bg1"/>
                </a:solidFill>
                <a:latin typeface="Courier New" charset="0"/>
              </a:rPr>
              <a:t> –f </a:t>
            </a:r>
            <a:r>
              <a:rPr lang="en-US" sz="1800" b="1" dirty="0">
                <a:solidFill>
                  <a:srgbClr val="FF68FC"/>
                </a:solidFill>
                <a:latin typeface="Courier New" charset="0"/>
              </a:rPr>
              <a:t>${PBS_JOBID}</a:t>
            </a:r>
          </a:p>
        </p:txBody>
      </p:sp>
      <p:pic>
        <p:nvPicPr>
          <p:cNvPr id="106499" name="Picture 3" descr="AA020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795066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Example: Job Arrays</a:t>
            </a:r>
          </a:p>
        </p:txBody>
      </p:sp>
      <p:sp>
        <p:nvSpPr>
          <p:cNvPr id="108546"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Get the bleder_farm example:</a:t>
            </a:r>
          </a:p>
          <a:p>
            <a:pPr lvl="1" eaLnBrk="1" hangingPunct="1">
              <a:buFont typeface="Lucida Grande" charset="0"/>
              <a:buChar char="&gt;"/>
            </a:pPr>
            <a:r>
              <a:rPr lang="en-US" sz="2500" b="1">
                <a:solidFill>
                  <a:srgbClr val="008000"/>
                </a:solidFill>
                <a:latin typeface="Courier New" charset="0"/>
                <a:cs typeface="Courier New" charset="0"/>
              </a:rPr>
              <a:t>getexample</a:t>
            </a:r>
          </a:p>
          <a:p>
            <a:pPr lvl="1" eaLnBrk="1" hangingPunct="1">
              <a:buFont typeface="Lucida Grande" charset="0"/>
              <a:buChar char="&gt;"/>
            </a:pPr>
            <a:r>
              <a:rPr lang="en-US" sz="2500" b="1">
                <a:solidFill>
                  <a:srgbClr val="008000"/>
                </a:solidFill>
                <a:latin typeface="Courier New" charset="0"/>
                <a:cs typeface="Courier New" charset="0"/>
              </a:rPr>
              <a:t>getexample blender_farm</a:t>
            </a:r>
          </a:p>
          <a:p>
            <a:pPr lvl="1" eaLnBrk="1" hangingPunct="1">
              <a:buFont typeface="Lucida Grande" charset="0"/>
              <a:buChar char="&gt;"/>
            </a:pPr>
            <a:r>
              <a:rPr lang="en-US" sz="2500" b="1">
                <a:solidFill>
                  <a:srgbClr val="008000"/>
                </a:solidFill>
                <a:latin typeface="Courier New" charset="0"/>
                <a:cs typeface="Courier New" charset="0"/>
              </a:rPr>
              <a:t>cd ./blender_farm</a:t>
            </a:r>
          </a:p>
          <a:p>
            <a:pPr eaLnBrk="1" hangingPunct="1"/>
            <a:r>
              <a:rPr lang="en-US">
                <a:latin typeface="Calibri" charset="0"/>
              </a:rPr>
              <a:t>Look at the qusb file, using “less” command</a:t>
            </a:r>
          </a:p>
          <a:p>
            <a:pPr lvl="1" eaLnBrk="1" hangingPunct="1">
              <a:buFont typeface="Lucida Grande" charset="0"/>
              <a:buChar char="&gt;"/>
            </a:pPr>
            <a:r>
              <a:rPr lang="en-US" sz="2500" b="1">
                <a:solidFill>
                  <a:srgbClr val="008000"/>
                </a:solidFill>
                <a:latin typeface="Courier New" charset="0"/>
                <a:cs typeface="Courier New" charset="0"/>
              </a:rPr>
              <a:t>less blender_farm.qsub</a:t>
            </a:r>
          </a:p>
          <a:p>
            <a:pPr eaLnBrk="1" hangingPunct="1"/>
            <a:r>
              <a:rPr lang="en-US">
                <a:latin typeface="Calibri" charset="0"/>
              </a:rPr>
              <a:t>Submit the job</a:t>
            </a:r>
          </a:p>
          <a:p>
            <a:pPr lvl="1" eaLnBrk="1" hangingPunct="1">
              <a:buFont typeface="Lucida Grande" charset="0"/>
              <a:buChar char="&gt;"/>
            </a:pPr>
            <a:r>
              <a:rPr lang="en-US" sz="2500" b="1">
                <a:solidFill>
                  <a:srgbClr val="008000"/>
                </a:solidFill>
                <a:latin typeface="Courier New" charset="0"/>
                <a:cs typeface="Courier New" charset="0"/>
              </a:rPr>
              <a:t>qsub blender_farm.qsub</a:t>
            </a:r>
          </a:p>
          <a:p>
            <a:pPr lvl="1" eaLnBrk="1" hangingPunct="1"/>
            <a:endParaRPr lang="en-US">
              <a:latin typeface="Calibri" charset="0"/>
            </a:endParaRPr>
          </a:p>
        </p:txBody>
      </p:sp>
      <p:pic>
        <p:nvPicPr>
          <p:cNvPr id="108547" name="Picture 3" descr="AA020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4160" y="110893"/>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96020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4000">
                <a:latin typeface="Georgia" charset="0"/>
              </a:rPr>
              <a:t>HPCC Job array limitations</a:t>
            </a:r>
          </a:p>
        </p:txBody>
      </p:sp>
      <p:sp>
        <p:nvSpPr>
          <p:cNvPr id="111618" name="Content Placeholder 2"/>
          <p:cNvSpPr>
            <a:spLocks noGrp="1"/>
          </p:cNvSpPr>
          <p:nvPr>
            <p:ph idx="1"/>
          </p:nvPr>
        </p:nvSpPr>
        <p:spPr>
          <a:xfrm>
            <a:off x="456480" y="1968687"/>
            <a:ext cx="8231040" cy="4526395"/>
          </a:xfrm>
        </p:spPr>
        <p:txBody>
          <a:bodyPr/>
          <a:lstStyle/>
          <a:p>
            <a:pPr marL="342690" indent="-342690" defTabSz="456440">
              <a:defRPr/>
            </a:pPr>
            <a:r>
              <a:rPr lang="en-US" dirty="0">
                <a:latin typeface="Calibri" charset="0"/>
              </a:rPr>
              <a:t>Can not have more than </a:t>
            </a:r>
            <a:r>
              <a:rPr lang="en-US" dirty="0" smtClean="0">
                <a:latin typeface="Calibri" charset="0"/>
              </a:rPr>
              <a:t>520 </a:t>
            </a:r>
            <a:r>
              <a:rPr lang="en-US" dirty="0">
                <a:latin typeface="Calibri" charset="0"/>
              </a:rPr>
              <a:t>cores running at </a:t>
            </a:r>
            <a:r>
              <a:rPr lang="en-US" dirty="0" smtClean="0">
                <a:latin typeface="Calibri" charset="0"/>
              </a:rPr>
              <a:t>once</a:t>
            </a:r>
            <a:endParaRPr lang="en-US" dirty="0">
              <a:latin typeface="Calibri" charset="0"/>
            </a:endParaRPr>
          </a:p>
          <a:p>
            <a:pPr marL="342690" indent="-342690" defTabSz="456440">
              <a:defRPr/>
            </a:pPr>
            <a:r>
              <a:rPr lang="en-US" dirty="0">
                <a:latin typeface="Calibri" charset="0"/>
              </a:rPr>
              <a:t>Can not submit more than 1000 jobs at </a:t>
            </a:r>
            <a:r>
              <a:rPr lang="en-US" dirty="0" smtClean="0">
                <a:latin typeface="Calibri" charset="0"/>
              </a:rPr>
              <a:t>once</a:t>
            </a:r>
          </a:p>
          <a:p>
            <a:pPr marL="342690" indent="-342690" defTabSz="456440">
              <a:defRPr/>
            </a:pPr>
            <a:r>
              <a:rPr lang="en-US" dirty="0" smtClean="0">
                <a:latin typeface="Calibri" charset="0"/>
              </a:rPr>
              <a:t>Each job can not run longer than one week</a:t>
            </a:r>
          </a:p>
          <a:p>
            <a:pPr marL="0" indent="0" defTabSz="456440">
              <a:buNone/>
              <a:defRPr/>
            </a:pPr>
            <a:endParaRPr lang="en-US" dirty="0">
              <a:latin typeface="Calibri" charset="0"/>
            </a:endParaRPr>
          </a:p>
          <a:p>
            <a:pPr marL="342690" indent="-342690" defTabSz="456440">
              <a:defRPr/>
            </a:pPr>
            <a:r>
              <a:rPr lang="en-US" dirty="0">
                <a:latin typeface="Calibri" charset="0"/>
              </a:rPr>
              <a:t>Lots of ways to work around these limitations</a:t>
            </a:r>
          </a:p>
        </p:txBody>
      </p:sp>
    </p:spTree>
    <p:extLst>
      <p:ext uri="{BB962C8B-B14F-4D97-AF65-F5344CB8AC3E}">
        <p14:creationId xmlns:p14="http://schemas.microsoft.com/office/powerpoint/2010/main" val="92179897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Job array numbers</a:t>
            </a:r>
          </a:p>
        </p:txBody>
      </p:sp>
      <p:sp>
        <p:nvSpPr>
          <p:cNvPr id="3" name="Content Placeholder 2"/>
          <p:cNvSpPr>
            <a:spLocks noGrp="1"/>
          </p:cNvSpPr>
          <p:nvPr>
            <p:ph idx="1"/>
          </p:nvPr>
        </p:nvSpPr>
        <p:spPr>
          <a:xfrm>
            <a:off x="456480" y="1968687"/>
            <a:ext cx="8231040" cy="4526395"/>
          </a:xfrm>
        </p:spPr>
        <p:txBody>
          <a:bodyPr>
            <a:normAutofit/>
          </a:bodyPr>
          <a:lstStyle/>
          <a:p>
            <a:pPr marL="338335" indent="-338335" defTabSz="452073">
              <a:defRPr/>
            </a:pPr>
            <a:r>
              <a:rPr lang="en-US" sz="2800" dirty="0" smtClean="0"/>
              <a:t>All numbers in a job array have the same base number</a:t>
            </a:r>
          </a:p>
          <a:p>
            <a:pPr marL="737138" lvl="1" indent="-280747" defTabSz="452073">
              <a:defRPr/>
            </a:pPr>
            <a:r>
              <a:rPr lang="en-US" sz="2400" dirty="0"/>
              <a:t>7478210</a:t>
            </a:r>
            <a:endParaRPr lang="en-US" sz="2400" dirty="0" smtClean="0"/>
          </a:p>
          <a:p>
            <a:pPr marL="338335" indent="-338335" defTabSz="452073">
              <a:defRPr/>
            </a:pPr>
            <a:r>
              <a:rPr lang="en-US" sz="2800" dirty="0" smtClean="0"/>
              <a:t>Each PBS_ARRAYID is show in square brackets</a:t>
            </a:r>
          </a:p>
          <a:p>
            <a:pPr marL="737138" lvl="1" indent="-280747" defTabSz="452073">
              <a:defRPr/>
            </a:pPr>
            <a:r>
              <a:rPr lang="en-US" sz="2400" dirty="0" smtClean="0"/>
              <a:t>7478210[1]</a:t>
            </a:r>
          </a:p>
          <a:p>
            <a:pPr marL="737138" lvl="1" indent="-280747" defTabSz="452073">
              <a:defRPr/>
            </a:pPr>
            <a:r>
              <a:rPr lang="en-US" sz="2400" dirty="0" smtClean="0"/>
              <a:t>7478210[2]</a:t>
            </a:r>
          </a:p>
          <a:p>
            <a:pPr marL="338335" indent="-338335" defTabSz="452073">
              <a:defRPr/>
            </a:pPr>
            <a:r>
              <a:rPr lang="en-US" sz="2800" dirty="0" smtClean="0"/>
              <a:t>Delete all jobs using one command</a:t>
            </a:r>
          </a:p>
          <a:p>
            <a:pPr marL="737138" lvl="1" indent="-280747" defTabSz="452073">
              <a:defRPr/>
            </a:pPr>
            <a:r>
              <a:rPr lang="en-US" sz="2400" dirty="0" err="1" smtClean="0"/>
              <a:t>qdel</a:t>
            </a:r>
            <a:r>
              <a:rPr lang="en-US" sz="2400" dirty="0" smtClean="0"/>
              <a:t> 7478210[]</a:t>
            </a:r>
            <a:endParaRPr lang="en-US" sz="2400" dirty="0"/>
          </a:p>
        </p:txBody>
      </p:sp>
    </p:spTree>
    <p:extLst>
      <p:ext uri="{BB962C8B-B14F-4D97-AF65-F5344CB8AC3E}">
        <p14:creationId xmlns:p14="http://schemas.microsoft.com/office/powerpoint/2010/main" val="279815762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Files as Semaphores (FAS)</a:t>
            </a:r>
          </a:p>
        </p:txBody>
      </p:sp>
      <p:sp>
        <p:nvSpPr>
          <p:cNvPr id="124930"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Use a list of input files as your task list</a:t>
            </a:r>
          </a:p>
          <a:p>
            <a:pPr eaLnBrk="1" hangingPunct="1"/>
            <a:r>
              <a:rPr lang="en-US">
                <a:latin typeface="Calibri" charset="0"/>
              </a:rPr>
              <a:t>Use a list of output files (or flag files) as your in-progress/complete list</a:t>
            </a:r>
          </a:p>
          <a:p>
            <a:pPr eaLnBrk="1" hangingPunct="1"/>
            <a:r>
              <a:rPr lang="en-US">
                <a:latin typeface="Calibri" charset="0"/>
              </a:rPr>
              <a:t>Rely on the file system to ensure that no two jobs are selected at the same time (not a great assumption but it works)</a:t>
            </a:r>
          </a:p>
          <a:p>
            <a:pPr eaLnBrk="1" hangingPunct="1"/>
            <a:endParaRPr lang="en-US">
              <a:latin typeface="Calibri" charset="0"/>
            </a:endParaRPr>
          </a:p>
          <a:p>
            <a:pPr eaLnBrk="1" hangingPunct="1"/>
            <a:endParaRPr lang="en-US">
              <a:latin typeface="Calibri" charset="0"/>
            </a:endParaRPr>
          </a:p>
        </p:txBody>
      </p:sp>
    </p:spTree>
    <p:extLst>
      <p:ext uri="{BB962C8B-B14F-4D97-AF65-F5344CB8AC3E}">
        <p14:creationId xmlns:p14="http://schemas.microsoft.com/office/powerpoint/2010/main" val="238056090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4000">
                <a:latin typeface="Georgia" charset="0"/>
              </a:rPr>
              <a:t>Simple FAS</a:t>
            </a:r>
          </a:p>
        </p:txBody>
      </p:sp>
      <p:sp>
        <p:nvSpPr>
          <p:cNvPr id="112642" name="Content Placeholder 2"/>
          <p:cNvSpPr>
            <a:spLocks noGrp="1"/>
          </p:cNvSpPr>
          <p:nvPr>
            <p:ph idx="1"/>
          </p:nvPr>
        </p:nvSpPr>
        <p:spPr>
          <a:xfrm>
            <a:off x="286560" y="1424310"/>
            <a:ext cx="8570880" cy="5301196"/>
          </a:xfrm>
          <a:solidFill>
            <a:schemeClr val="tx1"/>
          </a:solidFill>
        </p:spPr>
        <p:txBody>
          <a:bodyPr>
            <a:noAutofit/>
          </a:bodyPr>
          <a:lstStyle/>
          <a:p>
            <a:pPr marL="0" indent="0" defTabSz="452073">
              <a:buNone/>
              <a:defRPr/>
            </a:pPr>
            <a:r>
              <a:rPr lang="en-US" sz="1800" b="1" dirty="0">
                <a:solidFill>
                  <a:schemeClr val="accent5">
                    <a:lumMod val="50000"/>
                    <a:lumOff val="50000"/>
                  </a:schemeClr>
                </a:solidFill>
                <a:latin typeface="Courier New" charset="0"/>
              </a:rPr>
              <a:t>#!/bin/bash –login</a:t>
            </a:r>
          </a:p>
          <a:p>
            <a:pPr marL="0" indent="0" defTabSz="452073">
              <a:buNone/>
              <a:defRPr/>
            </a:pPr>
            <a:r>
              <a:rPr lang="en-US" sz="1800" b="1" dirty="0">
                <a:solidFill>
                  <a:schemeClr val="accent5">
                    <a:lumMod val="50000"/>
                    <a:lumOff val="50000"/>
                  </a:schemeClr>
                </a:solidFill>
                <a:latin typeface="Courier New" charset="0"/>
              </a:rPr>
              <a:t>#PBS –l </a:t>
            </a:r>
            <a:r>
              <a:rPr lang="en-US" sz="1800" b="1" dirty="0" err="1">
                <a:solidFill>
                  <a:schemeClr val="accent5">
                    <a:lumMod val="50000"/>
                    <a:lumOff val="50000"/>
                  </a:schemeClr>
                </a:solidFill>
                <a:latin typeface="Courier New" charset="0"/>
              </a:rPr>
              <a:t>walltime</a:t>
            </a:r>
            <a:r>
              <a:rPr lang="en-US" sz="1800" b="1" dirty="0">
                <a:solidFill>
                  <a:schemeClr val="accent5">
                    <a:lumMod val="50000"/>
                    <a:lumOff val="50000"/>
                  </a:schemeClr>
                </a:solidFill>
                <a:latin typeface="Courier New" charset="0"/>
              </a:rPr>
              <a:t>=00:05:00</a:t>
            </a:r>
          </a:p>
          <a:p>
            <a:pPr marL="0" indent="0" defTabSz="452073">
              <a:buNone/>
              <a:defRPr/>
            </a:pPr>
            <a:r>
              <a:rPr lang="en-US" sz="1800" b="1" dirty="0">
                <a:solidFill>
                  <a:schemeClr val="accent5">
                    <a:lumMod val="50000"/>
                    <a:lumOff val="50000"/>
                  </a:schemeClr>
                </a:solidFill>
                <a:latin typeface="Courier New" charset="0"/>
              </a:rPr>
              <a:t>#PBS –l nodes=1:ppn=1,feature=</a:t>
            </a:r>
            <a:r>
              <a:rPr lang="en-US" sz="1800" b="1" dirty="0" err="1">
                <a:solidFill>
                  <a:schemeClr val="accent5">
                    <a:lumMod val="50000"/>
                    <a:lumOff val="50000"/>
                  </a:schemeClr>
                </a:solidFill>
                <a:latin typeface="Courier New" charset="0"/>
              </a:rPr>
              <a:t>gbe</a:t>
            </a:r>
            <a:endParaRPr lang="en-US" sz="1800" b="1" dirty="0">
              <a:solidFill>
                <a:schemeClr val="accent5">
                  <a:lumMod val="50000"/>
                  <a:lumOff val="50000"/>
                </a:schemeClr>
              </a:solidFill>
              <a:latin typeface="Courier New" charset="0"/>
            </a:endParaRPr>
          </a:p>
          <a:p>
            <a:pPr marL="0" indent="0" defTabSz="452073">
              <a:buNone/>
              <a:defRPr/>
            </a:pPr>
            <a:r>
              <a:rPr lang="en-US" sz="1800" b="1" dirty="0">
                <a:solidFill>
                  <a:schemeClr val="accent5">
                    <a:lumMod val="50000"/>
                    <a:lumOff val="50000"/>
                  </a:schemeClr>
                </a:solidFill>
                <a:latin typeface="Courier New" charset="0"/>
              </a:rPr>
              <a:t>#PBS –t 1-100</a:t>
            </a:r>
            <a:endParaRPr lang="en-US" sz="1800" b="1" dirty="0">
              <a:solidFill>
                <a:schemeClr val="bg1"/>
              </a:solidFill>
              <a:latin typeface="Courier New" charset="0"/>
            </a:endParaRPr>
          </a:p>
          <a:p>
            <a:pPr marL="0" indent="0" defTabSz="452073">
              <a:buNone/>
              <a:defRPr/>
            </a:pPr>
            <a:r>
              <a:rPr lang="en-US" sz="1800" b="1" dirty="0">
                <a:solidFill>
                  <a:srgbClr val="FFD96E"/>
                </a:solidFill>
                <a:latin typeface="Courier New" charset="0"/>
              </a:rPr>
              <a:t>cd</a:t>
            </a:r>
            <a:r>
              <a:rPr lang="en-US" sz="1800" b="1" dirty="0">
                <a:solidFill>
                  <a:schemeClr val="bg1"/>
                </a:solidFill>
                <a:latin typeface="Courier New" charset="0"/>
              </a:rPr>
              <a:t> </a:t>
            </a:r>
            <a:r>
              <a:rPr lang="en-US" sz="1800" b="1" dirty="0">
                <a:solidFill>
                  <a:srgbClr val="FF68FC"/>
                </a:solidFill>
                <a:latin typeface="Courier New" charset="0"/>
              </a:rPr>
              <a:t>${PBS_O_WORKID}</a:t>
            </a:r>
          </a:p>
          <a:p>
            <a:pPr marL="0" indent="0" defTabSz="452073">
              <a:buNone/>
              <a:defRPr/>
            </a:pPr>
            <a:r>
              <a:rPr lang="en-US" sz="1800" b="1" dirty="0">
                <a:solidFill>
                  <a:srgbClr val="FFD96E"/>
                </a:solidFill>
                <a:latin typeface="Courier New" charset="0"/>
              </a:rPr>
              <a:t>sleep</a:t>
            </a:r>
            <a:r>
              <a:rPr lang="en-US" sz="1800" b="1" dirty="0">
                <a:solidFill>
                  <a:srgbClr val="FF68FC"/>
                </a:solidFill>
                <a:latin typeface="Courier New" charset="0"/>
              </a:rPr>
              <a:t> $(( ${RANDOM} % </a:t>
            </a:r>
            <a:r>
              <a:rPr lang="en-US" sz="1800" b="1" dirty="0">
                <a:solidFill>
                  <a:srgbClr val="FF0000"/>
                </a:solidFill>
                <a:latin typeface="Courier New" charset="0"/>
              </a:rPr>
              <a:t>100</a:t>
            </a:r>
            <a:r>
              <a:rPr lang="en-US" sz="1800" b="1" dirty="0">
                <a:solidFill>
                  <a:srgbClr val="FF68FC"/>
                </a:solidFill>
                <a:latin typeface="Courier New" charset="0"/>
              </a:rPr>
              <a:t> ))</a:t>
            </a:r>
          </a:p>
          <a:p>
            <a:pPr marL="0" indent="0" defTabSz="452073">
              <a:buNone/>
              <a:defRPr/>
            </a:pPr>
            <a:endParaRPr lang="en-US" sz="1800" b="1" dirty="0">
              <a:solidFill>
                <a:srgbClr val="FF68FC"/>
              </a:solidFill>
              <a:latin typeface="Courier New" charset="0"/>
            </a:endParaRPr>
          </a:p>
          <a:p>
            <a:pPr marL="0" indent="0" defTabSz="452073">
              <a:buNone/>
              <a:defRPr/>
            </a:pPr>
            <a:r>
              <a:rPr lang="en-US" sz="1800" b="1" dirty="0">
                <a:solidFill>
                  <a:srgbClr val="FFD96E"/>
                </a:solidFill>
                <a:latin typeface="Courier New" charset="0"/>
              </a:rPr>
              <a:t>for </a:t>
            </a:r>
            <a:r>
              <a:rPr lang="en-US" sz="1800" b="1" dirty="0">
                <a:solidFill>
                  <a:srgbClr val="FFFFFF"/>
                </a:solidFill>
                <a:latin typeface="Courier New" charset="0"/>
              </a:rPr>
              <a:t>file</a:t>
            </a:r>
            <a:r>
              <a:rPr lang="en-US" sz="1800" b="1" dirty="0">
                <a:solidFill>
                  <a:srgbClr val="FFD96E"/>
                </a:solidFill>
                <a:latin typeface="Courier New" charset="0"/>
              </a:rPr>
              <a:t> in </a:t>
            </a:r>
            <a:r>
              <a:rPr lang="en-US" sz="1800" b="1" dirty="0">
                <a:solidFill>
                  <a:schemeClr val="bg1"/>
                </a:solidFill>
                <a:latin typeface="Courier New" charset="0"/>
              </a:rPr>
              <a:t>*.in; </a:t>
            </a:r>
            <a:r>
              <a:rPr lang="en-US" sz="1800" b="1" dirty="0">
                <a:solidFill>
                  <a:srgbClr val="FFD96E"/>
                </a:solidFill>
                <a:latin typeface="Courier New" charset="0"/>
              </a:rPr>
              <a:t>do</a:t>
            </a:r>
          </a:p>
          <a:p>
            <a:pPr marL="0" indent="0" defTabSz="452073">
              <a:buNone/>
              <a:defRPr/>
            </a:pPr>
            <a:r>
              <a:rPr lang="en-US" sz="1800" b="1" dirty="0">
                <a:solidFill>
                  <a:srgbClr val="FFD96E"/>
                </a:solidFill>
                <a:latin typeface="Courier New" charset="0"/>
              </a:rPr>
              <a:t>  </a:t>
            </a:r>
            <a:r>
              <a:rPr lang="en-US" sz="1800" b="1" dirty="0">
                <a:solidFill>
                  <a:srgbClr val="3ABFFF"/>
                </a:solidFill>
                <a:latin typeface="Courier New" charset="0"/>
              </a:rPr>
              <a:t>output</a:t>
            </a:r>
            <a:r>
              <a:rPr lang="en-US" sz="1800" b="1" dirty="0">
                <a:solidFill>
                  <a:srgbClr val="FFD96E"/>
                </a:solidFill>
                <a:latin typeface="Courier New" charset="0"/>
              </a:rPr>
              <a:t>=“</a:t>
            </a:r>
            <a:r>
              <a:rPr lang="en-US" sz="1800" b="1" dirty="0">
                <a:solidFill>
                  <a:srgbClr val="FF0000"/>
                </a:solidFill>
                <a:latin typeface="Courier New" charset="0"/>
              </a:rPr>
              <a:t>./</a:t>
            </a:r>
            <a:r>
              <a:rPr lang="en-US" sz="1800" b="1" dirty="0">
                <a:solidFill>
                  <a:srgbClr val="FF68FC"/>
                </a:solidFill>
                <a:latin typeface="Courier New" charset="0"/>
              </a:rPr>
              <a:t>${file</a:t>
            </a:r>
            <a:r>
              <a:rPr lang="en-US" sz="1800" b="1" dirty="0">
                <a:solidFill>
                  <a:srgbClr val="FFD96E"/>
                </a:solidFill>
                <a:latin typeface="Courier New" charset="0"/>
              </a:rPr>
              <a:t>%</a:t>
            </a:r>
            <a:r>
              <a:rPr lang="en-US" sz="1800" b="1" dirty="0">
                <a:solidFill>
                  <a:schemeClr val="bg1"/>
                </a:solidFill>
                <a:latin typeface="Courier New" charset="0"/>
              </a:rPr>
              <a:t>.*</a:t>
            </a:r>
            <a:r>
              <a:rPr lang="en-US" sz="1800" b="1" dirty="0">
                <a:solidFill>
                  <a:srgbClr val="FFD96E"/>
                </a:solidFill>
                <a:latin typeface="Courier New" charset="0"/>
              </a:rPr>
              <a:t>}</a:t>
            </a:r>
            <a:r>
              <a:rPr lang="en-US" sz="1800" b="1" dirty="0">
                <a:solidFill>
                  <a:srgbClr val="FF0000"/>
                </a:solidFill>
                <a:latin typeface="Courier New" charset="0"/>
              </a:rPr>
              <a:t>.out</a:t>
            </a:r>
            <a:r>
              <a:rPr lang="en-US" sz="1800" b="1" dirty="0">
                <a:solidFill>
                  <a:srgbClr val="FFD96E"/>
                </a:solidFill>
                <a:latin typeface="Courier New" charset="0"/>
              </a:rPr>
              <a:t>”</a:t>
            </a:r>
          </a:p>
          <a:p>
            <a:pPr marL="0" indent="0" defTabSz="452073">
              <a:buNone/>
              <a:defRPr/>
            </a:pPr>
            <a:r>
              <a:rPr lang="en-US" sz="1800" b="1" dirty="0">
                <a:solidFill>
                  <a:srgbClr val="FFD96E"/>
                </a:solidFill>
                <a:latin typeface="Courier New" charset="0"/>
              </a:rPr>
              <a:t>  if [ ! –f </a:t>
            </a:r>
            <a:r>
              <a:rPr lang="en-US" sz="1800" b="1" dirty="0">
                <a:solidFill>
                  <a:srgbClr val="FF68FC"/>
                </a:solidFill>
                <a:latin typeface="Courier New" charset="0"/>
              </a:rPr>
              <a:t>${output} </a:t>
            </a:r>
            <a:r>
              <a:rPr lang="en-US" sz="1800" b="1" dirty="0">
                <a:solidFill>
                  <a:srgbClr val="FFD96E"/>
                </a:solidFill>
                <a:latin typeface="Courier New" charset="0"/>
              </a:rPr>
              <a:t>]; then</a:t>
            </a:r>
          </a:p>
          <a:p>
            <a:pPr marL="0" indent="0" defTabSz="452073">
              <a:buNone/>
              <a:defRPr/>
            </a:pPr>
            <a:r>
              <a:rPr lang="en-US" sz="1800" b="1" dirty="0">
                <a:solidFill>
                  <a:srgbClr val="FFD96E"/>
                </a:solidFill>
                <a:latin typeface="Courier New" charset="0"/>
              </a:rPr>
              <a:t>    touch </a:t>
            </a:r>
            <a:r>
              <a:rPr lang="en-US" sz="1800" b="1" dirty="0">
                <a:solidFill>
                  <a:srgbClr val="FF68FC"/>
                </a:solidFill>
                <a:latin typeface="Courier New" charset="0"/>
              </a:rPr>
              <a:t>${output}</a:t>
            </a:r>
            <a:endParaRPr lang="en-US" sz="1800" b="1" dirty="0">
              <a:solidFill>
                <a:srgbClr val="FFFFFF"/>
              </a:solidFill>
              <a:latin typeface="Courier New" charset="0"/>
            </a:endParaRPr>
          </a:p>
          <a:p>
            <a:pPr marL="0" indent="0" defTabSz="452073">
              <a:buNone/>
              <a:defRPr/>
            </a:pPr>
            <a:r>
              <a:rPr lang="en-US" sz="1800" b="1" dirty="0">
                <a:solidFill>
                  <a:srgbClr val="FFFFFF"/>
                </a:solidFill>
                <a:latin typeface="Courier New" charset="0"/>
              </a:rPr>
              <a:t>    </a:t>
            </a:r>
            <a:r>
              <a:rPr lang="en-US" sz="1800" b="1" dirty="0">
                <a:solidFill>
                  <a:schemeClr val="bg1"/>
                </a:solidFill>
                <a:latin typeface="Courier New" charset="0"/>
              </a:rPr>
              <a:t>./</a:t>
            </a:r>
            <a:r>
              <a:rPr lang="en-US" sz="1800" b="1" dirty="0" err="1">
                <a:solidFill>
                  <a:schemeClr val="bg1"/>
                </a:solidFill>
                <a:latin typeface="Courier New" charset="0"/>
              </a:rPr>
              <a:t>myprogram</a:t>
            </a:r>
            <a:r>
              <a:rPr lang="en-US" sz="1800" b="1" dirty="0">
                <a:solidFill>
                  <a:schemeClr val="bg1"/>
                </a:solidFill>
                <a:latin typeface="Courier New" charset="0"/>
              </a:rPr>
              <a:t> </a:t>
            </a:r>
            <a:r>
              <a:rPr lang="en-US" sz="1800" b="1" dirty="0">
                <a:solidFill>
                  <a:srgbClr val="FF68FC"/>
                </a:solidFill>
                <a:latin typeface="Courier New" charset="0"/>
              </a:rPr>
              <a:t>${file}</a:t>
            </a:r>
            <a:r>
              <a:rPr lang="en-US" sz="1800" b="1" dirty="0">
                <a:solidFill>
                  <a:schemeClr val="bg1"/>
                </a:solidFill>
                <a:latin typeface="Courier New" charset="0"/>
              </a:rPr>
              <a:t> </a:t>
            </a:r>
            <a:r>
              <a:rPr lang="en-US" sz="1800" b="1" dirty="0">
                <a:solidFill>
                  <a:srgbClr val="FFD96E"/>
                </a:solidFill>
                <a:latin typeface="Courier New" charset="0"/>
              </a:rPr>
              <a:t>&gt;</a:t>
            </a:r>
            <a:r>
              <a:rPr lang="en-US" sz="1800" b="1" dirty="0">
                <a:solidFill>
                  <a:schemeClr val="bg1"/>
                </a:solidFill>
                <a:latin typeface="Courier New" charset="0"/>
              </a:rPr>
              <a:t> </a:t>
            </a:r>
            <a:r>
              <a:rPr lang="en-US" sz="1800" b="1" dirty="0">
                <a:solidFill>
                  <a:srgbClr val="FF68FC"/>
                </a:solidFill>
                <a:latin typeface="Courier New" charset="0"/>
              </a:rPr>
              <a:t>${output}</a:t>
            </a:r>
          </a:p>
          <a:p>
            <a:pPr marL="0" indent="0" defTabSz="452073">
              <a:buNone/>
              <a:defRPr/>
            </a:pPr>
            <a:r>
              <a:rPr lang="en-US" sz="1800" b="1" dirty="0">
                <a:solidFill>
                  <a:srgbClr val="FF68FC"/>
                </a:solidFill>
                <a:latin typeface="Courier New" charset="0"/>
              </a:rPr>
              <a:t>    </a:t>
            </a:r>
            <a:r>
              <a:rPr lang="en-US" sz="1800" b="1" dirty="0" err="1">
                <a:solidFill>
                  <a:srgbClr val="FFFFFF"/>
                </a:solidFill>
                <a:latin typeface="Courier New" charset="0"/>
              </a:rPr>
              <a:t>qsub</a:t>
            </a:r>
            <a:r>
              <a:rPr lang="en-US" sz="1800" b="1" dirty="0">
                <a:solidFill>
                  <a:srgbClr val="FFFFFF"/>
                </a:solidFill>
                <a:latin typeface="Courier New" charset="0"/>
              </a:rPr>
              <a:t> </a:t>
            </a:r>
            <a:r>
              <a:rPr lang="en-US" sz="1800" b="1" dirty="0">
                <a:solidFill>
                  <a:srgbClr val="FF68FC"/>
                </a:solidFill>
                <a:latin typeface="Courier New" charset="0"/>
              </a:rPr>
              <a:t>–t </a:t>
            </a:r>
            <a:r>
              <a:rPr lang="en-US" sz="1800" b="1" dirty="0">
                <a:solidFill>
                  <a:srgbClr val="FF0000"/>
                </a:solidFill>
                <a:latin typeface="Courier New" charset="0"/>
              </a:rPr>
              <a:t>0</a:t>
            </a:r>
            <a:r>
              <a:rPr lang="en-US" sz="1800" b="1" dirty="0">
                <a:solidFill>
                  <a:srgbClr val="FFFFFF"/>
                </a:solidFill>
                <a:latin typeface="Courier New" charset="0"/>
              </a:rPr>
              <a:t> </a:t>
            </a:r>
            <a:r>
              <a:rPr lang="en-US" sz="1800" b="1" dirty="0">
                <a:solidFill>
                  <a:srgbClr val="FF68FC"/>
                </a:solidFill>
                <a:latin typeface="Courier New" charset="0"/>
              </a:rPr>
              <a:t>–N ${PBS_JOBNAME} ${0}</a:t>
            </a:r>
          </a:p>
          <a:p>
            <a:pPr marL="0" indent="0" defTabSz="452073">
              <a:buNone/>
              <a:defRPr/>
            </a:pPr>
            <a:r>
              <a:rPr lang="en-US" sz="1800" b="1" dirty="0">
                <a:solidFill>
                  <a:srgbClr val="FF68FC"/>
                </a:solidFill>
                <a:latin typeface="Courier New" charset="0"/>
              </a:rPr>
              <a:t>    </a:t>
            </a:r>
            <a:r>
              <a:rPr lang="en-US" sz="1800" b="1" dirty="0">
                <a:solidFill>
                  <a:srgbClr val="FFD96E"/>
                </a:solidFill>
                <a:latin typeface="Courier New" charset="0"/>
              </a:rPr>
              <a:t>exit </a:t>
            </a:r>
            <a:r>
              <a:rPr lang="en-US" sz="1800" b="1" dirty="0">
                <a:solidFill>
                  <a:srgbClr val="FF0000"/>
                </a:solidFill>
                <a:latin typeface="Courier New" charset="0"/>
              </a:rPr>
              <a:t>0</a:t>
            </a:r>
          </a:p>
          <a:p>
            <a:pPr marL="0" indent="0" defTabSz="452073">
              <a:buNone/>
              <a:defRPr/>
            </a:pPr>
            <a:r>
              <a:rPr lang="en-US" sz="1800" b="1" dirty="0">
                <a:solidFill>
                  <a:srgbClr val="FFD96E"/>
                </a:solidFill>
                <a:latin typeface="Courier New" charset="0"/>
              </a:rPr>
              <a:t>  fi</a:t>
            </a:r>
          </a:p>
          <a:p>
            <a:pPr marL="0" indent="0" defTabSz="452073">
              <a:buNone/>
              <a:defRPr/>
            </a:pPr>
            <a:r>
              <a:rPr lang="en-US" sz="1800" b="1" dirty="0">
                <a:solidFill>
                  <a:srgbClr val="FFD96E"/>
                </a:solidFill>
                <a:latin typeface="Courier New" charset="0"/>
              </a:rPr>
              <a:t>done</a:t>
            </a:r>
          </a:p>
        </p:txBody>
      </p:sp>
    </p:spTree>
    <p:extLst>
      <p:ext uri="{BB962C8B-B14F-4D97-AF65-F5344CB8AC3E}">
        <p14:creationId xmlns:p14="http://schemas.microsoft.com/office/powerpoint/2010/main" val="153720212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3"/>
          <p:cNvSpPr>
            <a:spLocks noGrp="1"/>
          </p:cNvSpPr>
          <p:nvPr>
            <p:ph type="ctrTitle"/>
          </p:nvPr>
        </p:nvSpPr>
        <p:spPr bwMode="auto">
          <a:xfrm>
            <a:off x="685440" y="2129984"/>
            <a:ext cx="7773120" cy="14703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Shared Memory Parallelization</a:t>
            </a:r>
          </a:p>
        </p:txBody>
      </p:sp>
      <p:sp>
        <p:nvSpPr>
          <p:cNvPr id="3" name="Subtitle 2"/>
          <p:cNvSpPr>
            <a:spLocks noGrp="1"/>
          </p:cNvSpPr>
          <p:nvPr>
            <p:ph type="subTitle" idx="1"/>
          </p:nvPr>
        </p:nvSpPr>
        <p:spPr>
          <a:xfrm>
            <a:off x="1372321" y="3885528"/>
            <a:ext cx="6400800" cy="1752664"/>
          </a:xfrm>
        </p:spPr>
        <p:txBody>
          <a:bodyPr/>
          <a:lstStyle/>
          <a:p>
            <a:pPr defTabSz="456440">
              <a:defRPr/>
            </a:pPr>
            <a:endParaRPr lang="en-US"/>
          </a:p>
        </p:txBody>
      </p:sp>
    </p:spTree>
    <p:extLst>
      <p:ext uri="{BB962C8B-B14F-4D97-AF65-F5344CB8AC3E}">
        <p14:creationId xmlns:p14="http://schemas.microsoft.com/office/powerpoint/2010/main" val="31741536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300">
                <a:latin typeface="Century Gothic" charset="0"/>
              </a:rPr>
              <a:t>Hardware Highlights</a:t>
            </a:r>
          </a:p>
        </p:txBody>
      </p:sp>
      <p:sp>
        <p:nvSpPr>
          <p:cNvPr id="27650" name="Content Placeholder 2"/>
          <p:cNvSpPr>
            <a:spLocks noGrp="1"/>
          </p:cNvSpPr>
          <p:nvPr>
            <p:ph idx="1"/>
          </p:nvPr>
        </p:nvSpPr>
        <p:spPr bwMode="auto">
          <a:xfrm>
            <a:off x="456480" y="1908202"/>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500">
                <a:latin typeface="Century Gothic" charset="0"/>
              </a:rPr>
              <a:t>&gt; 600 nodes, 7600  computing cores, 50 TB RAM</a:t>
            </a:r>
          </a:p>
          <a:p>
            <a:pPr lvl="1" eaLnBrk="1" hangingPunct="1"/>
            <a:r>
              <a:rPr lang="en-US" sz="2200">
                <a:latin typeface="Century Gothic" charset="0"/>
                <a:cs typeface="ＭＳ Ｐゴシック" charset="0"/>
              </a:rPr>
              <a:t>Large Memory Nodes (up to 6TB!)</a:t>
            </a:r>
          </a:p>
          <a:p>
            <a:pPr lvl="1" eaLnBrk="1" hangingPunct="1"/>
            <a:r>
              <a:rPr lang="en-US" sz="2200">
                <a:latin typeface="Century Gothic" charset="0"/>
                <a:cs typeface="ＭＳ Ｐゴシック" charset="0"/>
              </a:rPr>
              <a:t>GPU clusters (K20, M1060)</a:t>
            </a:r>
          </a:p>
          <a:p>
            <a:pPr lvl="1" eaLnBrk="1" hangingPunct="1"/>
            <a:r>
              <a:rPr lang="en-US" sz="2200">
                <a:latin typeface="Century Gothic" charset="0"/>
                <a:cs typeface="ＭＳ Ｐゴシック" charset="0"/>
              </a:rPr>
              <a:t>Xeon PHI cluster (5110p)</a:t>
            </a:r>
          </a:p>
          <a:p>
            <a:pPr lvl="1" eaLnBrk="1" hangingPunct="1"/>
            <a:r>
              <a:rPr lang="en-US" sz="2200">
                <a:latin typeface="Century Gothic" charset="0"/>
                <a:cs typeface="ＭＳ Ｐゴシック" charset="0"/>
              </a:rPr>
              <a:t>+ 8000-core condor cluster</a:t>
            </a:r>
          </a:p>
          <a:p>
            <a:pPr eaLnBrk="1" hangingPunct="1"/>
            <a:r>
              <a:rPr lang="en-US" sz="2500">
                <a:latin typeface="Century Gothic" charset="0"/>
              </a:rPr>
              <a:t>High-speed file servers</a:t>
            </a:r>
          </a:p>
          <a:p>
            <a:pPr lvl="1" eaLnBrk="1" hangingPunct="1"/>
            <a:r>
              <a:rPr lang="en-US" sz="2200">
                <a:latin typeface="Century Gothic" charset="0"/>
                <a:cs typeface="ＭＳ Ｐゴシック" charset="0"/>
              </a:rPr>
              <a:t>360TB parallel scratch file space</a:t>
            </a:r>
          </a:p>
          <a:p>
            <a:pPr lvl="1" eaLnBrk="1" hangingPunct="1"/>
            <a:r>
              <a:rPr lang="en-US" sz="2200">
                <a:latin typeface="Century Gothic" charset="0"/>
                <a:cs typeface="ＭＳ Ｐゴシック" charset="0"/>
              </a:rPr>
              <a:t>1PB replicated home/research file servers</a:t>
            </a:r>
          </a:p>
          <a:p>
            <a:pPr eaLnBrk="1" hangingPunct="1"/>
            <a:r>
              <a:rPr lang="en-US" sz="2500">
                <a:latin typeface="Century Gothic" charset="0"/>
              </a:rPr>
              <a:t>High-speed network (FDR,QDR,SDR,10g)</a:t>
            </a:r>
          </a:p>
          <a:p>
            <a:pPr eaLnBrk="1" hangingPunct="1"/>
            <a:r>
              <a:rPr lang="en-US" sz="2500">
                <a:latin typeface="Century Gothic" charset="0"/>
              </a:rPr>
              <a:t>Evaluation nodes </a:t>
            </a:r>
          </a:p>
        </p:txBody>
      </p:sp>
    </p:spTree>
    <p:extLst>
      <p:ext uri="{BB962C8B-B14F-4D97-AF65-F5344CB8AC3E}">
        <p14:creationId xmlns:p14="http://schemas.microsoft.com/office/powerpoint/2010/main" val="300627797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Shared Memory</a:t>
            </a:r>
          </a:p>
        </p:txBody>
      </p:sp>
      <p:sp>
        <p:nvSpPr>
          <p:cNvPr id="135170"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Different threads (cores, processes) communicate though pointers to the same memory location</a:t>
            </a:r>
          </a:p>
          <a:p>
            <a:pPr eaLnBrk="1" hangingPunct="1"/>
            <a:r>
              <a:rPr lang="en-US">
                <a:latin typeface="Calibri" charset="0"/>
              </a:rPr>
              <a:t>Problems can occur if different threads write the same memory at the same time</a:t>
            </a:r>
          </a:p>
          <a:p>
            <a:pPr eaLnBrk="1" hangingPunct="1"/>
            <a:r>
              <a:rPr lang="en-US">
                <a:latin typeface="Calibri" charset="0"/>
              </a:rPr>
              <a:t>Flags (also called locks and/or semaphores) are used to allow only one thread to access memory at the same time</a:t>
            </a:r>
          </a:p>
        </p:txBody>
      </p:sp>
    </p:spTree>
    <p:extLst>
      <p:ext uri="{BB962C8B-B14F-4D97-AF65-F5344CB8AC3E}">
        <p14:creationId xmlns:p14="http://schemas.microsoft.com/office/powerpoint/2010/main" val="267709720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3600">
                <a:latin typeface="Century Gothic" charset="0"/>
              </a:rPr>
              <a:t>Shared Memory Communication</a:t>
            </a:r>
          </a:p>
        </p:txBody>
      </p:sp>
      <p:sp>
        <p:nvSpPr>
          <p:cNvPr id="137218" name="Content Placeholder 2"/>
          <p:cNvSpPr>
            <a:spLocks noGrp="1"/>
          </p:cNvSpPr>
          <p:nvPr>
            <p:ph idx="1"/>
          </p:nvPr>
        </p:nvSpPr>
        <p:spPr bwMode="auto">
          <a:xfrm>
            <a:off x="705600" y="1718101"/>
            <a:ext cx="3849120" cy="426860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entury Gothic" charset="0"/>
              </a:rPr>
              <a:t>Cores on a processor share the same memory</a:t>
            </a:r>
          </a:p>
          <a:p>
            <a:pPr eaLnBrk="1" hangingPunct="1"/>
            <a:r>
              <a:rPr lang="en-US">
                <a:latin typeface="Century Gothic" charset="0"/>
              </a:rPr>
              <a:t>OpenMP</a:t>
            </a:r>
          </a:p>
          <a:p>
            <a:pPr eaLnBrk="1" hangingPunct="1"/>
            <a:r>
              <a:rPr lang="en-US">
                <a:latin typeface="Century Gothic" charset="0"/>
              </a:rPr>
              <a:t>Fat nodes</a:t>
            </a:r>
          </a:p>
          <a:p>
            <a:pPr lvl="1" eaLnBrk="1" hangingPunct="1"/>
            <a:r>
              <a:rPr lang="en-US">
                <a:latin typeface="Century Gothic" charset="0"/>
              </a:rPr>
              <a:t>96 cores</a:t>
            </a:r>
          </a:p>
          <a:p>
            <a:pPr lvl="1" eaLnBrk="1" hangingPunct="1"/>
            <a:r>
              <a:rPr lang="en-US">
                <a:latin typeface="Century Gothic" charset="0"/>
              </a:rPr>
              <a:t>6TB of memory</a:t>
            </a:r>
          </a:p>
        </p:txBody>
      </p:sp>
      <p:pic>
        <p:nvPicPr>
          <p:cNvPr id="137219"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5713" r="54143" b="8543"/>
          <a:stretch>
            <a:fillRect/>
          </a:stretch>
        </p:blipFill>
        <p:spPr bwMode="auto">
          <a:xfrm>
            <a:off x="4775040" y="1869317"/>
            <a:ext cx="3352320" cy="2618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7439" y="4367076"/>
            <a:ext cx="2802240" cy="237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95322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3"/>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Intel10</a:t>
            </a:r>
          </a:p>
        </p:txBody>
      </p:sp>
      <p:sp>
        <p:nvSpPr>
          <p:cNvPr id="138242" name="Content Placeholder 1"/>
          <p:cNvSpPr>
            <a:spLocks noGrp="1"/>
          </p:cNvSpPr>
          <p:nvPr>
            <p:ph idx="1"/>
          </p:nvPr>
        </p:nvSpPr>
        <p:spPr bwMode="auto">
          <a:xfrm>
            <a:off x="211680" y="1600009"/>
            <a:ext cx="3024000" cy="43867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8 cores</a:t>
            </a:r>
          </a:p>
          <a:p>
            <a:pPr eaLnBrk="1" hangingPunct="1"/>
            <a:r>
              <a:rPr lang="en-US">
                <a:latin typeface="Calibri" charset="0"/>
              </a:rPr>
              <a:t>24 GB memory</a:t>
            </a:r>
          </a:p>
        </p:txBody>
      </p:sp>
      <p:pic>
        <p:nvPicPr>
          <p:cNvPr id="1382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1863" y="1707152"/>
            <a:ext cx="3051677" cy="4679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363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3"/>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Large Memory Example</a:t>
            </a:r>
          </a:p>
        </p:txBody>
      </p:sp>
      <p:sp>
        <p:nvSpPr>
          <p:cNvPr id="142338" name="Content Placeholder 1"/>
          <p:cNvSpPr>
            <a:spLocks noGrp="1"/>
          </p:cNvSpPr>
          <p:nvPr>
            <p:ph idx="1"/>
          </p:nvPr>
        </p:nvSpPr>
        <p:spPr>
          <a:xfrm>
            <a:off x="456480" y="1968687"/>
            <a:ext cx="8231040" cy="4526395"/>
          </a:xfrm>
        </p:spPr>
        <p:txBody>
          <a:bodyPr/>
          <a:lstStyle/>
          <a:p>
            <a:pPr marL="342690" indent="-342690" defTabSz="456440">
              <a:defRPr/>
            </a:pPr>
            <a:r>
              <a:rPr lang="en-US" dirty="0">
                <a:latin typeface="Calibri" charset="0"/>
              </a:rPr>
              <a:t>32 cores</a:t>
            </a:r>
          </a:p>
          <a:p>
            <a:pPr marL="342690" indent="-342690" defTabSz="456440">
              <a:defRPr/>
            </a:pPr>
            <a:r>
              <a:rPr lang="en-US" dirty="0">
                <a:latin typeface="Calibri" charset="0"/>
              </a:rPr>
              <a:t>256 GB memory</a:t>
            </a:r>
          </a:p>
          <a:p>
            <a:pPr marL="342690" indent="-342690" defTabSz="456440">
              <a:defRPr/>
            </a:pPr>
            <a:endParaRPr lang="en-US" dirty="0">
              <a:latin typeface="Calibri" charset="0"/>
            </a:endParaRPr>
          </a:p>
          <a:p>
            <a:pPr marL="342690" indent="-342690" defTabSz="456440">
              <a:defRPr/>
            </a:pPr>
            <a:endParaRPr lang="en-US" dirty="0">
              <a:latin typeface="Calibri" charset="0"/>
            </a:endParaRPr>
          </a:p>
          <a:p>
            <a:pPr marL="0" indent="0" defTabSz="456440">
              <a:buNone/>
              <a:defRPr/>
            </a:pPr>
            <a:endParaRPr lang="en-US" dirty="0">
              <a:latin typeface="Calibri" charset="0"/>
            </a:endParaRPr>
          </a:p>
          <a:p>
            <a:pPr marL="342690" indent="-342690" defTabSz="456440">
              <a:defRPr/>
            </a:pPr>
            <a:r>
              <a:rPr lang="en-US" dirty="0">
                <a:latin typeface="Calibri" charset="0"/>
              </a:rPr>
              <a:t>We </a:t>
            </a:r>
            <a:r>
              <a:rPr lang="en-US" dirty="0" smtClean="0">
                <a:latin typeface="Calibri" charset="0"/>
              </a:rPr>
              <a:t>also have nodes </a:t>
            </a:r>
            <a:r>
              <a:rPr lang="en-US" dirty="0">
                <a:latin typeface="Calibri" charset="0"/>
              </a:rPr>
              <a:t>with </a:t>
            </a:r>
            <a:r>
              <a:rPr lang="en-US" dirty="0" smtClean="0">
                <a:latin typeface="Calibri" charset="0"/>
              </a:rPr>
              <a:t>up to 64 </a:t>
            </a:r>
            <a:r>
              <a:rPr lang="en-US" dirty="0">
                <a:latin typeface="Calibri" charset="0"/>
              </a:rPr>
              <a:t>cores and 2TB of memory</a:t>
            </a:r>
          </a:p>
        </p:txBody>
      </p:sp>
      <p:pic>
        <p:nvPicPr>
          <p:cNvPr id="14029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32329"/>
            <a:ext cx="914400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52141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3"/>
          <p:cNvSpPr>
            <a:spLocks noGrp="1"/>
          </p:cNvSpPr>
          <p:nvPr>
            <p:ph type="title"/>
          </p:nvPr>
        </p:nvSpPr>
        <p:spPr bwMode="auto">
          <a:xfrm>
            <a:off x="456480" y="583262"/>
            <a:ext cx="8231040" cy="7373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NUMA</a:t>
            </a:r>
          </a:p>
        </p:txBody>
      </p:sp>
      <p:pic>
        <p:nvPicPr>
          <p:cNvPr id="142338" name="Picture 4"/>
          <p:cNvPicPr>
            <a:picLocks noChangeAspect="1"/>
          </p:cNvPicPr>
          <p:nvPr/>
        </p:nvPicPr>
        <p:blipFill>
          <a:blip r:embed="rId3">
            <a:extLst>
              <a:ext uri="{28A0092B-C50C-407E-A947-70E740481C1C}">
                <a14:useLocalDpi xmlns:a14="http://schemas.microsoft.com/office/drawing/2010/main" val="0"/>
              </a:ext>
            </a:extLst>
          </a:blip>
          <a:srcRect l="87215"/>
          <a:stretch>
            <a:fillRect/>
          </a:stretch>
        </p:blipFill>
        <p:spPr bwMode="auto">
          <a:xfrm>
            <a:off x="6852960" y="1032589"/>
            <a:ext cx="116928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Picture 5"/>
          <p:cNvPicPr>
            <a:picLocks noChangeAspect="1"/>
          </p:cNvPicPr>
          <p:nvPr/>
        </p:nvPicPr>
        <p:blipFill>
          <a:blip r:embed="rId3">
            <a:extLst>
              <a:ext uri="{28A0092B-C50C-407E-A947-70E740481C1C}">
                <a14:useLocalDpi xmlns:a14="http://schemas.microsoft.com/office/drawing/2010/main" val="0"/>
              </a:ext>
            </a:extLst>
          </a:blip>
          <a:srcRect l="74750" r="12837"/>
          <a:stretch>
            <a:fillRect/>
          </a:stretch>
        </p:blipFill>
        <p:spPr bwMode="auto">
          <a:xfrm>
            <a:off x="3673440" y="1009547"/>
            <a:ext cx="113472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6"/>
          <p:cNvPicPr>
            <a:picLocks noChangeAspect="1"/>
          </p:cNvPicPr>
          <p:nvPr/>
        </p:nvPicPr>
        <p:blipFill>
          <a:blip r:embed="rId3">
            <a:extLst>
              <a:ext uri="{28A0092B-C50C-407E-A947-70E740481C1C}">
                <a14:useLocalDpi xmlns:a14="http://schemas.microsoft.com/office/drawing/2010/main" val="0"/>
              </a:ext>
            </a:extLst>
          </a:blip>
          <a:srcRect l="62648" r="25302"/>
          <a:stretch>
            <a:fillRect/>
          </a:stretch>
        </p:blipFill>
        <p:spPr bwMode="auto">
          <a:xfrm>
            <a:off x="6926400" y="3982019"/>
            <a:ext cx="110160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7"/>
          <p:cNvPicPr>
            <a:picLocks noChangeAspect="1"/>
          </p:cNvPicPr>
          <p:nvPr/>
        </p:nvPicPr>
        <p:blipFill>
          <a:blip r:embed="rId3">
            <a:extLst>
              <a:ext uri="{28A0092B-C50C-407E-A947-70E740481C1C}">
                <a14:useLocalDpi xmlns:a14="http://schemas.microsoft.com/office/drawing/2010/main" val="0"/>
              </a:ext>
            </a:extLst>
          </a:blip>
          <a:srcRect l="49818" r="37769"/>
          <a:stretch>
            <a:fillRect/>
          </a:stretch>
        </p:blipFill>
        <p:spPr bwMode="auto">
          <a:xfrm>
            <a:off x="3713760" y="3982019"/>
            <a:ext cx="113472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flipH="1">
            <a:off x="3604320" y="1286055"/>
            <a:ext cx="622080" cy="1036909"/>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6" name="Straight Connector 15"/>
          <p:cNvCxnSpPr/>
          <p:nvPr/>
        </p:nvCxnSpPr>
        <p:spPr>
          <a:xfrm flipH="1">
            <a:off x="6852960" y="1309098"/>
            <a:ext cx="622080" cy="1036909"/>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7" name="Straight Connector 16"/>
          <p:cNvCxnSpPr/>
          <p:nvPr/>
        </p:nvCxnSpPr>
        <p:spPr>
          <a:xfrm flipH="1">
            <a:off x="3604320" y="4258527"/>
            <a:ext cx="622080" cy="1036909"/>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8" name="Straight Connector 17"/>
          <p:cNvCxnSpPr/>
          <p:nvPr/>
        </p:nvCxnSpPr>
        <p:spPr>
          <a:xfrm flipH="1">
            <a:off x="6852960" y="4327655"/>
            <a:ext cx="622080" cy="1036909"/>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9" name="Straight Connector 18"/>
          <p:cNvCxnSpPr/>
          <p:nvPr/>
        </p:nvCxnSpPr>
        <p:spPr>
          <a:xfrm flipV="1">
            <a:off x="3604320" y="2322964"/>
            <a:ext cx="0" cy="2972472"/>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26" name="Straight Connector 25"/>
          <p:cNvCxnSpPr/>
          <p:nvPr/>
        </p:nvCxnSpPr>
        <p:spPr>
          <a:xfrm flipH="1">
            <a:off x="3673440" y="5295436"/>
            <a:ext cx="3179520"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29" name="Straight Connector 28"/>
          <p:cNvCxnSpPr/>
          <p:nvPr/>
        </p:nvCxnSpPr>
        <p:spPr>
          <a:xfrm flipH="1">
            <a:off x="3604320" y="2392092"/>
            <a:ext cx="3179520"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flipV="1">
            <a:off x="6783840" y="2392092"/>
            <a:ext cx="0" cy="2972472"/>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31" name="Straight Connector 30"/>
          <p:cNvCxnSpPr/>
          <p:nvPr/>
        </p:nvCxnSpPr>
        <p:spPr>
          <a:xfrm flipV="1">
            <a:off x="7475040" y="1355183"/>
            <a:ext cx="0" cy="2972472"/>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33" name="Straight Connector 32"/>
          <p:cNvCxnSpPr/>
          <p:nvPr/>
        </p:nvCxnSpPr>
        <p:spPr>
          <a:xfrm flipH="1">
            <a:off x="4226400" y="1286055"/>
            <a:ext cx="3248640"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34" name="Straight Connector 33"/>
          <p:cNvCxnSpPr/>
          <p:nvPr/>
        </p:nvCxnSpPr>
        <p:spPr>
          <a:xfrm flipH="1">
            <a:off x="4226400" y="4258528"/>
            <a:ext cx="3248640"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35" name="Straight Connector 34"/>
          <p:cNvCxnSpPr/>
          <p:nvPr/>
        </p:nvCxnSpPr>
        <p:spPr>
          <a:xfrm flipV="1">
            <a:off x="4226400" y="1286056"/>
            <a:ext cx="0" cy="2972472"/>
          </a:xfrm>
          <a:prstGeom prst="line">
            <a:avLst/>
          </a:prstGeom>
          <a:ln/>
        </p:spPr>
        <p:style>
          <a:lnRef idx="3">
            <a:schemeClr val="accent5"/>
          </a:lnRef>
          <a:fillRef idx="0">
            <a:schemeClr val="accent5"/>
          </a:fillRef>
          <a:effectRef idx="2">
            <a:schemeClr val="accent5"/>
          </a:effectRef>
          <a:fontRef idx="minor">
            <a:schemeClr val="tx1"/>
          </a:fontRef>
        </p:style>
      </p:cxnSp>
      <p:pic>
        <p:nvPicPr>
          <p:cNvPr id="142354" name="Picture 8"/>
          <p:cNvPicPr>
            <a:picLocks noChangeAspect="1"/>
          </p:cNvPicPr>
          <p:nvPr/>
        </p:nvPicPr>
        <p:blipFill>
          <a:blip r:embed="rId3">
            <a:extLst>
              <a:ext uri="{28A0092B-C50C-407E-A947-70E740481C1C}">
                <a14:useLocalDpi xmlns:a14="http://schemas.microsoft.com/office/drawing/2010/main" val="0"/>
              </a:ext>
            </a:extLst>
          </a:blip>
          <a:srcRect l="37900" r="50233"/>
          <a:stretch>
            <a:fillRect/>
          </a:stretch>
        </p:blipFill>
        <p:spPr bwMode="auto">
          <a:xfrm>
            <a:off x="6300001" y="2069498"/>
            <a:ext cx="108576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5" name="Picture 10"/>
          <p:cNvPicPr>
            <a:picLocks noChangeAspect="1"/>
          </p:cNvPicPr>
          <p:nvPr/>
        </p:nvPicPr>
        <p:blipFill>
          <a:blip r:embed="rId3">
            <a:extLst>
              <a:ext uri="{28A0092B-C50C-407E-A947-70E740481C1C}">
                <a14:useLocalDpi xmlns:a14="http://schemas.microsoft.com/office/drawing/2010/main" val="0"/>
              </a:ext>
            </a:extLst>
          </a:blip>
          <a:srcRect l="12785" r="74800"/>
          <a:stretch>
            <a:fillRect/>
          </a:stretch>
        </p:blipFill>
        <p:spPr bwMode="auto">
          <a:xfrm>
            <a:off x="6216480" y="4909439"/>
            <a:ext cx="113472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6" name="Picture 9"/>
          <p:cNvPicPr>
            <a:picLocks noChangeAspect="1"/>
          </p:cNvPicPr>
          <p:nvPr/>
        </p:nvPicPr>
        <p:blipFill>
          <a:blip r:embed="rId3">
            <a:extLst>
              <a:ext uri="{28A0092B-C50C-407E-A947-70E740481C1C}">
                <a14:useLocalDpi xmlns:a14="http://schemas.microsoft.com/office/drawing/2010/main" val="0"/>
              </a:ext>
            </a:extLst>
          </a:blip>
          <a:srcRect l="25069" r="62515"/>
          <a:stretch>
            <a:fillRect/>
          </a:stretch>
        </p:blipFill>
        <p:spPr bwMode="auto">
          <a:xfrm>
            <a:off x="3051360" y="2046455"/>
            <a:ext cx="113472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57" name="Picture 11"/>
          <p:cNvPicPr>
            <a:picLocks noChangeAspect="1"/>
          </p:cNvPicPr>
          <p:nvPr/>
        </p:nvPicPr>
        <p:blipFill>
          <a:blip r:embed="rId3">
            <a:extLst>
              <a:ext uri="{28A0092B-C50C-407E-A947-70E740481C1C}">
                <a14:useLocalDpi xmlns:a14="http://schemas.microsoft.com/office/drawing/2010/main" val="0"/>
              </a:ext>
            </a:extLst>
          </a:blip>
          <a:srcRect r="87267"/>
          <a:stretch>
            <a:fillRect/>
          </a:stretch>
        </p:blipFill>
        <p:spPr bwMode="auto">
          <a:xfrm>
            <a:off x="3061440" y="4909439"/>
            <a:ext cx="1164960" cy="14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430840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4000">
                <a:latin typeface="Georgia" charset="0"/>
              </a:rPr>
              <a:t>Shared memory submission scripts</a:t>
            </a:r>
          </a:p>
        </p:txBody>
      </p:sp>
      <p:sp>
        <p:nvSpPr>
          <p:cNvPr id="3" name="Content Placeholder 2"/>
          <p:cNvSpPr>
            <a:spLocks noGrp="1"/>
          </p:cNvSpPr>
          <p:nvPr>
            <p:ph idx="1"/>
          </p:nvPr>
        </p:nvSpPr>
        <p:spPr>
          <a:xfrm>
            <a:off x="456480" y="1968687"/>
            <a:ext cx="8231040" cy="4526395"/>
          </a:xfrm>
        </p:spPr>
        <p:txBody>
          <a:bodyPr/>
          <a:lstStyle/>
          <a:p>
            <a:pPr marL="339634" indent="-339634" defTabSz="453325">
              <a:defRPr/>
            </a:pPr>
            <a:r>
              <a:rPr lang="en-US" dirty="0" smtClean="0"/>
              <a:t>Typically one node with multiple processors per node (</a:t>
            </a:r>
            <a:r>
              <a:rPr lang="en-US" dirty="0" err="1" smtClean="0"/>
              <a:t>ppn</a:t>
            </a:r>
            <a:r>
              <a:rPr lang="en-US" dirty="0" smtClean="0"/>
              <a:t>)</a:t>
            </a:r>
          </a:p>
          <a:p>
            <a:pPr marL="738271" lvl="1" indent="-282070" defTabSz="453325">
              <a:defRPr/>
            </a:pPr>
            <a:r>
              <a:rPr lang="en-US" dirty="0" smtClean="0"/>
              <a:t>#PBS –l nodes=1:ppn=</a:t>
            </a:r>
            <a:r>
              <a:rPr lang="en-US" b="1" dirty="0" smtClean="0"/>
              <a:t>8</a:t>
            </a:r>
          </a:p>
          <a:p>
            <a:pPr marL="339634" indent="-339634" defTabSz="453325">
              <a:defRPr/>
            </a:pPr>
            <a:r>
              <a:rPr lang="en-US" dirty="0" smtClean="0"/>
              <a:t>Different programs use different methods to tell them how many processors to use</a:t>
            </a:r>
          </a:p>
          <a:p>
            <a:pPr marL="738271" lvl="1" indent="-282070" defTabSz="453325">
              <a:defRPr/>
            </a:pPr>
            <a:r>
              <a:rPr lang="en-US" dirty="0" smtClean="0"/>
              <a:t>Command line arguments</a:t>
            </a:r>
          </a:p>
          <a:p>
            <a:pPr marL="738271" lvl="1" indent="-282070" defTabSz="453325">
              <a:defRPr/>
            </a:pPr>
            <a:r>
              <a:rPr lang="en-US" dirty="0" smtClean="0"/>
              <a:t>Environment variables</a:t>
            </a:r>
          </a:p>
          <a:p>
            <a:pPr marL="456201" lvl="1" indent="0" defTabSz="453325">
              <a:buNone/>
              <a:defRPr/>
            </a:pPr>
            <a:endParaRPr lang="en-US" dirty="0" smtClean="0"/>
          </a:p>
          <a:p>
            <a:pPr marL="456201" lvl="1" indent="0" defTabSz="453325">
              <a:buNone/>
              <a:defRPr/>
            </a:pPr>
            <a:endParaRPr lang="en-US" dirty="0"/>
          </a:p>
        </p:txBody>
      </p:sp>
    </p:spTree>
    <p:extLst>
      <p:ext uri="{BB962C8B-B14F-4D97-AF65-F5344CB8AC3E}">
        <p14:creationId xmlns:p14="http://schemas.microsoft.com/office/powerpoint/2010/main" val="379830132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Example: shared memory Script</a:t>
            </a:r>
          </a:p>
        </p:txBody>
      </p:sp>
      <p:sp>
        <p:nvSpPr>
          <p:cNvPr id="146434" name="Content Placeholder 2"/>
          <p:cNvSpPr>
            <a:spLocks noGrp="1"/>
          </p:cNvSpPr>
          <p:nvPr>
            <p:ph idx="1"/>
          </p:nvPr>
        </p:nvSpPr>
        <p:spPr bwMode="auto">
          <a:xfrm>
            <a:off x="424800" y="1700819"/>
            <a:ext cx="822960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sz="2900">
                <a:latin typeface="Calibri" charset="0"/>
              </a:rPr>
              <a:t>Bowtie uses shared memory parallelization</a:t>
            </a:r>
          </a:p>
          <a:p>
            <a:pPr eaLnBrk="1" hangingPunct="1"/>
            <a:r>
              <a:rPr lang="en-US" sz="2900">
                <a:latin typeface="Calibri" charset="0"/>
              </a:rPr>
              <a:t>Get the bowtie example</a:t>
            </a:r>
          </a:p>
          <a:p>
            <a:pPr lvl="1" eaLnBrk="1" hangingPunct="1">
              <a:buFont typeface="Lucida Grande" charset="0"/>
              <a:buChar char="&gt;"/>
            </a:pPr>
            <a:r>
              <a:rPr lang="en-US" sz="2500" b="1">
                <a:solidFill>
                  <a:srgbClr val="008000"/>
                </a:solidFill>
                <a:latin typeface="Courier New" charset="0"/>
                <a:cs typeface="Courier New" charset="0"/>
              </a:rPr>
              <a:t>getexample bowtie</a:t>
            </a:r>
          </a:p>
          <a:p>
            <a:pPr eaLnBrk="1" hangingPunct="1"/>
            <a:r>
              <a:rPr lang="en-US" sz="2900">
                <a:latin typeface="Calibri" charset="0"/>
              </a:rPr>
              <a:t>Change to the bowtie directory</a:t>
            </a:r>
          </a:p>
          <a:p>
            <a:pPr lvl="1" eaLnBrk="1" hangingPunct="1">
              <a:buFont typeface="Lucida Grande" charset="0"/>
              <a:buChar char="&gt;"/>
            </a:pPr>
            <a:r>
              <a:rPr lang="en-US" sz="2500" b="1">
                <a:solidFill>
                  <a:srgbClr val="008000"/>
                </a:solidFill>
                <a:latin typeface="Courier New" charset="0"/>
                <a:cs typeface="Courier New" charset="0"/>
              </a:rPr>
              <a:t>cd ./bowtie</a:t>
            </a:r>
          </a:p>
          <a:p>
            <a:pPr eaLnBrk="1" hangingPunct="1"/>
            <a:r>
              <a:rPr lang="en-US" sz="2900">
                <a:latin typeface="Calibri" charset="0"/>
              </a:rPr>
              <a:t>Look at the submission script</a:t>
            </a:r>
          </a:p>
          <a:p>
            <a:pPr lvl="1" eaLnBrk="1" hangingPunct="1">
              <a:buFont typeface="Lucida Grande" charset="0"/>
              <a:buChar char="&gt;"/>
            </a:pPr>
            <a:r>
              <a:rPr lang="en-US" sz="2500" b="1">
                <a:solidFill>
                  <a:srgbClr val="008000"/>
                </a:solidFill>
                <a:latin typeface="Courier New" charset="0"/>
                <a:cs typeface="Courier New" charset="0"/>
              </a:rPr>
              <a:t>less ./bowtie.qsub</a:t>
            </a:r>
          </a:p>
          <a:p>
            <a:pPr eaLnBrk="1" hangingPunct="1"/>
            <a:r>
              <a:rPr lang="en-US" sz="2900">
                <a:latin typeface="Calibri" charset="0"/>
              </a:rPr>
              <a:t>Run the job</a:t>
            </a:r>
          </a:p>
          <a:p>
            <a:pPr lvl="1" eaLnBrk="1" hangingPunct="1">
              <a:buFont typeface="Lucida Grande" charset="0"/>
              <a:buChar char="&gt;"/>
            </a:pPr>
            <a:r>
              <a:rPr lang="en-US" sz="2500" b="1">
                <a:solidFill>
                  <a:srgbClr val="008000"/>
                </a:solidFill>
                <a:latin typeface="Courier New" charset="0"/>
                <a:cs typeface="Courier New" charset="0"/>
              </a:rPr>
              <a:t>qsub bowtie.qsub</a:t>
            </a:r>
          </a:p>
          <a:p>
            <a:pPr lvl="1" eaLnBrk="1" hangingPunct="1"/>
            <a:endParaRPr lang="en-US" sz="2500">
              <a:latin typeface="Calibri" charset="0"/>
            </a:endParaRPr>
          </a:p>
        </p:txBody>
      </p:sp>
      <p:pic>
        <p:nvPicPr>
          <p:cNvPr id="146435" name="Picture 3" descr="AA02005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5920" y="1908201"/>
            <a:ext cx="1530720" cy="128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8525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OpenMP	</a:t>
            </a:r>
          </a:p>
        </p:txBody>
      </p:sp>
      <p:sp>
        <p:nvSpPr>
          <p:cNvPr id="148482" name="Content Placeholder 2"/>
          <p:cNvSpPr>
            <a:spLocks noGrp="1"/>
          </p:cNvSpPr>
          <p:nvPr>
            <p:ph idx="1"/>
          </p:nvPr>
        </p:nvSpPr>
        <p:spPr bwMode="auto">
          <a:xfrm>
            <a:off x="456480" y="1968687"/>
            <a:ext cx="8231040" cy="452639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Calibri" charset="0"/>
              </a:rPr>
              <a:t>Common Shared Memory parallelizaiton</a:t>
            </a:r>
          </a:p>
          <a:p>
            <a:pPr eaLnBrk="1" hangingPunct="1"/>
            <a:r>
              <a:rPr lang="en-US">
                <a:latin typeface="Calibri" charset="0"/>
              </a:rPr>
              <a:t>Single program runs in many threads</a:t>
            </a:r>
          </a:p>
          <a:p>
            <a:pPr eaLnBrk="1" hangingPunct="1"/>
            <a:r>
              <a:rPr lang="en-US">
                <a:latin typeface="Calibri" charset="0"/>
              </a:rPr>
              <a:t>Really easy to pick loops that are parallel and split them into multi threads</a:t>
            </a:r>
          </a:p>
          <a:p>
            <a:pPr eaLnBrk="1" hangingPunct="1"/>
            <a:r>
              <a:rPr lang="en-US">
                <a:latin typeface="Calibri" charset="0"/>
              </a:rPr>
              <a:t>Minor modifications to code that can be written not to affect single </a:t>
            </a:r>
          </a:p>
        </p:txBody>
      </p:sp>
    </p:spTree>
    <p:extLst>
      <p:ext uri="{BB962C8B-B14F-4D97-AF65-F5344CB8AC3E}">
        <p14:creationId xmlns:p14="http://schemas.microsoft.com/office/powerpoint/2010/main" val="275003767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OpenMP is easy</a:t>
            </a:r>
          </a:p>
        </p:txBody>
      </p:sp>
      <p:sp>
        <p:nvSpPr>
          <p:cNvPr id="150530" name="Content Placeholder 2"/>
          <p:cNvSpPr>
            <a:spLocks noGrp="1"/>
          </p:cNvSpPr>
          <p:nvPr>
            <p:ph idx="1"/>
          </p:nvPr>
        </p:nvSpPr>
        <p:spPr bwMode="auto">
          <a:xfrm>
            <a:off x="286560" y="1769946"/>
            <a:ext cx="8709120" cy="4977163"/>
          </a:xfrm>
          <a:solidFill>
            <a:schemeClr val="tx1"/>
          </a:solidFill>
          <a:extLs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defTabSz="450727">
              <a:buNone/>
            </a:pPr>
            <a:r>
              <a:rPr lang="da-DK" b="1">
                <a:solidFill>
                  <a:srgbClr val="FF0000"/>
                </a:solidFill>
                <a:latin typeface="Courier New" charset="0"/>
              </a:rPr>
              <a:t>#include &lt;omp.h&gt; </a:t>
            </a:r>
          </a:p>
          <a:p>
            <a:pPr marL="0" indent="0" defTabSz="450727">
              <a:buNone/>
            </a:pPr>
            <a:r>
              <a:rPr lang="da-DK" b="1">
                <a:solidFill>
                  <a:srgbClr val="FFFFFF"/>
                </a:solidFill>
                <a:latin typeface="Courier New" charset="0"/>
              </a:rPr>
              <a:t>...</a:t>
            </a:r>
          </a:p>
          <a:p>
            <a:pPr marL="0" indent="0" defTabSz="450727">
              <a:buNone/>
            </a:pPr>
            <a:r>
              <a:rPr lang="da-DK" b="1">
                <a:solidFill>
                  <a:srgbClr val="FFFFFF"/>
                </a:solidFill>
                <a:latin typeface="Courier New" charset="0"/>
              </a:rPr>
              <a:t>	</a:t>
            </a:r>
            <a:r>
              <a:rPr lang="da-DK" b="1">
                <a:solidFill>
                  <a:srgbClr val="FF0000"/>
                </a:solidFill>
                <a:latin typeface="Courier New" charset="0"/>
              </a:rPr>
              <a:t>#pragma omp parallel for</a:t>
            </a:r>
          </a:p>
          <a:p>
            <a:pPr marL="0" indent="0" defTabSz="450727">
              <a:buNone/>
            </a:pPr>
            <a:r>
              <a:rPr lang="da-DK" b="1">
                <a:solidFill>
                  <a:srgbClr val="FFFFFF"/>
                </a:solidFill>
                <a:latin typeface="Courier New" charset="0"/>
              </a:rPr>
              <a:t>	for (i=0;i&lt;100;++i) { </a:t>
            </a:r>
          </a:p>
          <a:p>
            <a:pPr marL="0" indent="0" defTabSz="450727">
              <a:buNone/>
            </a:pPr>
            <a:r>
              <a:rPr lang="da-DK" b="1">
                <a:solidFill>
                  <a:srgbClr val="FFFFFF"/>
                </a:solidFill>
                <a:latin typeface="Courier New" charset="0"/>
              </a:rPr>
              <a:t>		A(i) = A(i) + B</a:t>
            </a:r>
          </a:p>
          <a:p>
            <a:pPr marL="0" indent="0" defTabSz="450727">
              <a:buNone/>
            </a:pPr>
            <a:r>
              <a:rPr lang="da-DK" b="1">
                <a:solidFill>
                  <a:srgbClr val="FFFFFF"/>
                </a:solidFill>
                <a:latin typeface="Courier New" charset="0"/>
              </a:rPr>
              <a:t>	}</a:t>
            </a:r>
          </a:p>
          <a:p>
            <a:pPr marL="0" indent="0" defTabSz="450727">
              <a:buNone/>
            </a:pPr>
            <a:r>
              <a:rPr lang="da-DK" b="1">
                <a:solidFill>
                  <a:srgbClr val="FFFFFF"/>
                </a:solidFill>
                <a:latin typeface="Courier New" charset="0"/>
              </a:rPr>
              <a:t>...</a:t>
            </a:r>
            <a:endParaRPr lang="en-US" b="1">
              <a:solidFill>
                <a:srgbClr val="FFFFFF"/>
              </a:solidFill>
              <a:latin typeface="Courier New" charset="0"/>
            </a:endParaRPr>
          </a:p>
        </p:txBody>
      </p:sp>
    </p:spTree>
    <p:extLst>
      <p:ext uri="{BB962C8B-B14F-4D97-AF65-F5344CB8AC3E}">
        <p14:creationId xmlns:p14="http://schemas.microsoft.com/office/powerpoint/2010/main" val="320710048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bwMode="auto">
          <a:xfrm>
            <a:off x="456480" y="576061"/>
            <a:ext cx="8231040" cy="1142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atin typeface="Georgia" charset="0"/>
              </a:rPr>
              <a:t>Compile OpenMP Jobs</a:t>
            </a:r>
          </a:p>
        </p:txBody>
      </p:sp>
      <p:sp>
        <p:nvSpPr>
          <p:cNvPr id="3" name="Content Placeholder 2"/>
          <p:cNvSpPr>
            <a:spLocks noGrp="1"/>
          </p:cNvSpPr>
          <p:nvPr>
            <p:ph idx="1"/>
          </p:nvPr>
        </p:nvSpPr>
        <p:spPr>
          <a:xfrm>
            <a:off x="456480" y="1968687"/>
            <a:ext cx="8231040" cy="4526395"/>
          </a:xfrm>
        </p:spPr>
        <p:txBody>
          <a:bodyPr>
            <a:normAutofit/>
          </a:bodyPr>
          <a:lstStyle/>
          <a:p>
            <a:pPr marL="336931" indent="-336931" defTabSz="450680">
              <a:defRPr/>
            </a:pPr>
            <a:r>
              <a:rPr lang="en-US" dirty="0"/>
              <a:t>Use compiler option </a:t>
            </a:r>
            <a:r>
              <a:rPr lang="en-US" dirty="0" err="1"/>
              <a:t>fopenmp</a:t>
            </a:r>
            <a:r>
              <a:rPr lang="en-US" dirty="0"/>
              <a:t>.</a:t>
            </a:r>
          </a:p>
          <a:p>
            <a:pPr marL="735775" lvl="1" indent="-279335" defTabSz="450680">
              <a:defRPr/>
            </a:pPr>
            <a:r>
              <a:rPr lang="en-US" dirty="0" err="1"/>
              <a:t>fopenmp</a:t>
            </a:r>
            <a:endParaRPr lang="en-US" dirty="0"/>
          </a:p>
          <a:p>
            <a:pPr marL="336931" indent="-336931" defTabSz="450680">
              <a:defRPr/>
            </a:pPr>
            <a:r>
              <a:rPr lang="en-US" dirty="0"/>
              <a:t>Example:</a:t>
            </a:r>
          </a:p>
          <a:p>
            <a:pPr marL="0" indent="0" defTabSz="450680">
              <a:buNone/>
              <a:defRPr/>
            </a:pPr>
            <a:endParaRPr lang="en-US" dirty="0"/>
          </a:p>
          <a:p>
            <a:pPr marL="0" indent="0" defTabSz="450680">
              <a:buNone/>
              <a:defRPr/>
            </a:pPr>
            <a:r>
              <a:rPr lang="en-US" dirty="0" err="1"/>
              <a:t>gcc</a:t>
            </a:r>
            <a:r>
              <a:rPr lang="en-US" dirty="0"/>
              <a:t> –</a:t>
            </a:r>
            <a:r>
              <a:rPr lang="en-US" dirty="0" err="1"/>
              <a:t>fopenmp</a:t>
            </a:r>
            <a:r>
              <a:rPr lang="en-US" dirty="0"/>
              <a:t> </a:t>
            </a:r>
            <a:r>
              <a:rPr lang="en-US" dirty="0" err="1"/>
              <a:t>mycode.cc</a:t>
            </a:r>
            <a:r>
              <a:rPr lang="en-US" dirty="0"/>
              <a:t> –o </a:t>
            </a:r>
            <a:r>
              <a:rPr lang="en-US" dirty="0" err="1"/>
              <a:t>mycode</a:t>
            </a:r>
            <a:endParaRPr lang="en-US" sz="2800" dirty="0"/>
          </a:p>
        </p:txBody>
      </p:sp>
    </p:spTree>
    <p:extLst>
      <p:ext uri="{BB962C8B-B14F-4D97-AF65-F5344CB8AC3E}">
        <p14:creationId xmlns:p14="http://schemas.microsoft.com/office/powerpoint/2010/main" val="233161685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20,696136871,C:\Documents and Settings\Dirk Colbry\My Documents\CurrentWork\InformaticsClass08\Biometrics.ppc"/>
</p:tagLst>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137</TotalTime>
  <Words>7525</Words>
  <Application>Microsoft Macintosh PowerPoint</Application>
  <PresentationFormat>On-screen Show (4:3)</PresentationFormat>
  <Paragraphs>1205</Paragraphs>
  <Slides>132</Slides>
  <Notes>94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132</vt:i4>
      </vt:variant>
    </vt:vector>
  </HeadingPairs>
  <TitlesOfParts>
    <vt:vector size="135" baseType="lpstr">
      <vt:lpstr>Default Theme</vt:lpstr>
      <vt:lpstr>Bitmap Image</vt:lpstr>
      <vt:lpstr>Worksheet</vt:lpstr>
      <vt:lpstr>Institute for Cyber-Enabled Research </vt:lpstr>
      <vt:lpstr>Agenda</vt:lpstr>
      <vt:lpstr>Institute for Cyber Enabled Research</vt:lpstr>
      <vt:lpstr>WMU/ MSU Partnership</vt:lpstr>
      <vt:lpstr>Research Resource</vt:lpstr>
      <vt:lpstr>Advanced Architectures</vt:lpstr>
      <vt:lpstr>Why use Advanced Computing Hardware?</vt:lpstr>
      <vt:lpstr>Bigger &amp; Better ?</vt:lpstr>
      <vt:lpstr>Hardware Highlights</vt:lpstr>
      <vt:lpstr>Shared System</vt:lpstr>
      <vt:lpstr>Software Stack</vt:lpstr>
      <vt:lpstr>Miscellaneous Musings</vt:lpstr>
      <vt:lpstr>Agenda</vt:lpstr>
      <vt:lpstr>What problems are we solving?</vt:lpstr>
      <vt:lpstr>Simulations</vt:lpstr>
      <vt:lpstr>Data Analysis</vt:lpstr>
      <vt:lpstr>Search</vt:lpstr>
      <vt:lpstr>Agenda</vt:lpstr>
      <vt:lpstr>Large Shared Memory Systems (Fat Nodes)</vt:lpstr>
      <vt:lpstr>Shared Memory Communication</vt:lpstr>
      <vt:lpstr>Accelerated Systems</vt:lpstr>
      <vt:lpstr>GPU </vt:lpstr>
      <vt:lpstr>Intel Xeon Phi</vt:lpstr>
      <vt:lpstr>High Throughput HTCondor Cluster</vt:lpstr>
      <vt:lpstr>MSU HTCondor Cluster</vt:lpstr>
      <vt:lpstr>Agenda</vt:lpstr>
      <vt:lpstr>Steps in Using the HPCC</vt:lpstr>
      <vt:lpstr>Accounts</vt:lpstr>
      <vt:lpstr>Steps in Using the HPCC</vt:lpstr>
      <vt:lpstr>Required Software</vt:lpstr>
      <vt:lpstr>Apple </vt:lpstr>
      <vt:lpstr>Windows Software</vt:lpstr>
      <vt:lpstr>MobaXterm (windows)</vt:lpstr>
      <vt:lpstr>Exercise: Portable HPCC</vt:lpstr>
      <vt:lpstr>Exercise: Connect to HPCC</vt:lpstr>
      <vt:lpstr>HPCC System Diagram</vt:lpstr>
      <vt:lpstr>Command Line Interface</vt:lpstr>
      <vt:lpstr>Module System</vt:lpstr>
      <vt:lpstr>Exercise – Module</vt:lpstr>
      <vt:lpstr>Exercise: getexample</vt:lpstr>
      <vt:lpstr>Steps in Using the HPCC</vt:lpstr>
      <vt:lpstr>SCP/SFTP – Secure File transfer</vt:lpstr>
      <vt:lpstr>Steps in Using the HPCC</vt:lpstr>
      <vt:lpstr>HPCC System Diagram</vt:lpstr>
      <vt:lpstr>Advantages of running Interactively</vt:lpstr>
      <vt:lpstr>Disadvantages of running Interactively</vt:lpstr>
      <vt:lpstr>Steps in Using the HPCC</vt:lpstr>
      <vt:lpstr>HPCC System Diagram</vt:lpstr>
      <vt:lpstr>Submission Script</vt:lpstr>
      <vt:lpstr>Typical Submission Script</vt:lpstr>
      <vt:lpstr>Example: Submit a job</vt:lpstr>
      <vt:lpstr>hello.qsub</vt:lpstr>
      <vt:lpstr>Steps in Using the HPCC</vt:lpstr>
      <vt:lpstr>Common Queue Commands</vt:lpstr>
      <vt:lpstr>Submitting a job</vt:lpstr>
      <vt:lpstr>Example: Submit a job, cont.</vt:lpstr>
      <vt:lpstr>Example: Monitor a job</vt:lpstr>
      <vt:lpstr>Scheduling Priorities</vt:lpstr>
      <vt:lpstr>Current Cluster Resources</vt:lpstr>
      <vt:lpstr>Job completion</vt:lpstr>
      <vt:lpstr>Other Job Properties</vt:lpstr>
      <vt:lpstr>Steps in Using the HPCC</vt:lpstr>
      <vt:lpstr>Agenda</vt:lpstr>
      <vt:lpstr>What is the Bottleneck</vt:lpstr>
      <vt:lpstr>Steps to parallel code</vt:lpstr>
      <vt:lpstr>Single Thread Jobs</vt:lpstr>
      <vt:lpstr>Pleasantly Parallel</vt:lpstr>
      <vt:lpstr>Loosely Coupled</vt:lpstr>
      <vt:lpstr>PowerPoint Presentation</vt:lpstr>
      <vt:lpstr>Communication</vt:lpstr>
      <vt:lpstr>Pleasantly Parallel</vt:lpstr>
      <vt:lpstr>Pleasantly Parallel</vt:lpstr>
      <vt:lpstr>How fast can we go?</vt:lpstr>
      <vt:lpstr>Who are you? -- Biometrics</vt:lpstr>
      <vt:lpstr>Pairwise-All Problem</vt:lpstr>
      <vt:lpstr>943 x 943 Similarity Matrix</vt:lpstr>
      <vt:lpstr>Estimated Calculation Times</vt:lpstr>
      <vt:lpstr>Calculation Time for Full Similarity Matrix</vt:lpstr>
      <vt:lpstr>How do we go even bigger?</vt:lpstr>
      <vt:lpstr>Steps to Pleasantly Parallel</vt:lpstr>
      <vt:lpstr>Pleasantly Parallel Example </vt:lpstr>
      <vt:lpstr>PBS Job Arrays</vt:lpstr>
      <vt:lpstr>Simple Job Array</vt:lpstr>
      <vt:lpstr>Example: Job Arrays</vt:lpstr>
      <vt:lpstr>HPCC Job array limitations</vt:lpstr>
      <vt:lpstr>Job array numbers</vt:lpstr>
      <vt:lpstr>Files as Semaphores (FAS)</vt:lpstr>
      <vt:lpstr>Simple FAS</vt:lpstr>
      <vt:lpstr>Shared Memory Parallelization</vt:lpstr>
      <vt:lpstr>Shared Memory</vt:lpstr>
      <vt:lpstr>Shared Memory Communication</vt:lpstr>
      <vt:lpstr>Intel10</vt:lpstr>
      <vt:lpstr>Large Memory Example</vt:lpstr>
      <vt:lpstr>NUMA</vt:lpstr>
      <vt:lpstr>Shared memory submission scripts</vt:lpstr>
      <vt:lpstr>Example: shared memory Script</vt:lpstr>
      <vt:lpstr>OpenMP </vt:lpstr>
      <vt:lpstr>OpenMP is easy</vt:lpstr>
      <vt:lpstr>Compile OpenMP Jobs</vt:lpstr>
      <vt:lpstr>simpleOMP.qsub example</vt:lpstr>
      <vt:lpstr>Try another getexample</vt:lpstr>
      <vt:lpstr>Shared Network Parallelization</vt:lpstr>
      <vt:lpstr>MPI program (1 of 4) </vt:lpstr>
      <vt:lpstr>MPI program (2 of 4) </vt:lpstr>
      <vt:lpstr>MPI program (3 of 4) </vt:lpstr>
      <vt:lpstr>MPI program (4 of 4) </vt:lpstr>
      <vt:lpstr>Trying out an example</vt:lpstr>
      <vt:lpstr>Accelerator Cards</vt:lpstr>
      <vt:lpstr>GPU </vt:lpstr>
      <vt:lpstr>Running on the GPU</vt:lpstr>
      <vt:lpstr>Pros and Cons</vt:lpstr>
      <vt:lpstr>CUDA program (1 of 5) </vt:lpstr>
      <vt:lpstr>CUDA program (2 of 5) </vt:lpstr>
      <vt:lpstr>CUDA program (3 of 5) </vt:lpstr>
      <vt:lpstr>CUDA program (4 of 5) </vt:lpstr>
      <vt:lpstr>CUDA program (5 of 5) </vt:lpstr>
      <vt:lpstr>Compile CUDA Jobs</vt:lpstr>
      <vt:lpstr>Try a  cuda getexample</vt:lpstr>
      <vt:lpstr>Intel Xeon Phi</vt:lpstr>
      <vt:lpstr>Try a Phi Card example</vt:lpstr>
      <vt:lpstr>Standard Libraries</vt:lpstr>
      <vt:lpstr>Standard Libraries</vt:lpstr>
      <vt:lpstr>Math Kernel Library</vt:lpstr>
      <vt:lpstr>Other Libraries</vt:lpstr>
      <vt:lpstr>Which approach is the best?</vt:lpstr>
      <vt:lpstr>My Recommendations </vt:lpstr>
      <vt:lpstr>Agenda</vt:lpstr>
      <vt:lpstr>Tips and Tricks Going beyond system Limits</vt:lpstr>
      <vt:lpstr>PowerPoint Presentation</vt:lpstr>
      <vt:lpstr>Finding more Nodes </vt:lpstr>
      <vt:lpstr>Checkpoint / Restart</vt:lpstr>
      <vt:lpstr>Questions?</vt:lpstr>
    </vt:vector>
  </TitlesOfParts>
  <Company>Michigan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Institute for Cyber-Enabled Research </dc:title>
  <dc:creator>Dirk Colbry</dc:creator>
  <cp:lastModifiedBy>Dirk Colbry</cp:lastModifiedBy>
  <cp:revision>15</cp:revision>
  <dcterms:created xsi:type="dcterms:W3CDTF">2014-12-04T13:38:58Z</dcterms:created>
  <dcterms:modified xsi:type="dcterms:W3CDTF">2014-12-04T16:03:19Z</dcterms:modified>
</cp:coreProperties>
</file>